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85"/>
  </p:notesMasterIdLst>
  <p:sldIdLst>
    <p:sldId id="305" r:id="rId2"/>
    <p:sldId id="364" r:id="rId3"/>
    <p:sldId id="365" r:id="rId4"/>
    <p:sldId id="366" r:id="rId5"/>
    <p:sldId id="367" r:id="rId6"/>
    <p:sldId id="370" r:id="rId7"/>
    <p:sldId id="371" r:id="rId8"/>
    <p:sldId id="373" r:id="rId9"/>
    <p:sldId id="397" r:id="rId10"/>
    <p:sldId id="374" r:id="rId11"/>
    <p:sldId id="376" r:id="rId12"/>
    <p:sldId id="375" r:id="rId13"/>
    <p:sldId id="377" r:id="rId14"/>
    <p:sldId id="378" r:id="rId15"/>
    <p:sldId id="380" r:id="rId16"/>
    <p:sldId id="381" r:id="rId17"/>
    <p:sldId id="382" r:id="rId18"/>
    <p:sldId id="383" r:id="rId19"/>
    <p:sldId id="384" r:id="rId20"/>
    <p:sldId id="398" r:id="rId21"/>
    <p:sldId id="385" r:id="rId22"/>
    <p:sldId id="368" r:id="rId23"/>
    <p:sldId id="369" r:id="rId24"/>
    <p:sldId id="339" r:id="rId25"/>
    <p:sldId id="392" r:id="rId26"/>
    <p:sldId id="340" r:id="rId27"/>
    <p:sldId id="399" r:id="rId28"/>
    <p:sldId id="400" r:id="rId29"/>
    <p:sldId id="393" r:id="rId30"/>
    <p:sldId id="401" r:id="rId31"/>
    <p:sldId id="341" r:id="rId32"/>
    <p:sldId id="342" r:id="rId33"/>
    <p:sldId id="402" r:id="rId34"/>
    <p:sldId id="343" r:id="rId35"/>
    <p:sldId id="395" r:id="rId36"/>
    <p:sldId id="403" r:id="rId37"/>
    <p:sldId id="345" r:id="rId38"/>
    <p:sldId id="344" r:id="rId39"/>
    <p:sldId id="386" r:id="rId40"/>
    <p:sldId id="387" r:id="rId41"/>
    <p:sldId id="388" r:id="rId42"/>
    <p:sldId id="389" r:id="rId43"/>
    <p:sldId id="347" r:id="rId44"/>
    <p:sldId id="390" r:id="rId45"/>
    <p:sldId id="391" r:id="rId46"/>
    <p:sldId id="348" r:id="rId47"/>
    <p:sldId id="353" r:id="rId48"/>
    <p:sldId id="354" r:id="rId49"/>
    <p:sldId id="355" r:id="rId50"/>
    <p:sldId id="361" r:id="rId51"/>
    <p:sldId id="362" r:id="rId52"/>
    <p:sldId id="363" r:id="rId53"/>
    <p:sldId id="394" r:id="rId54"/>
    <p:sldId id="396" r:id="rId55"/>
    <p:sldId id="404" r:id="rId56"/>
    <p:sldId id="405" r:id="rId57"/>
    <p:sldId id="406" r:id="rId58"/>
    <p:sldId id="407" r:id="rId59"/>
    <p:sldId id="408" r:id="rId60"/>
    <p:sldId id="430" r:id="rId61"/>
    <p:sldId id="409" r:id="rId62"/>
    <p:sldId id="431" r:id="rId63"/>
    <p:sldId id="410" r:id="rId64"/>
    <p:sldId id="411" r:id="rId65"/>
    <p:sldId id="412" r:id="rId66"/>
    <p:sldId id="413" r:id="rId67"/>
    <p:sldId id="414" r:id="rId68"/>
    <p:sldId id="432" r:id="rId69"/>
    <p:sldId id="415" r:id="rId70"/>
    <p:sldId id="416" r:id="rId71"/>
    <p:sldId id="433" r:id="rId72"/>
    <p:sldId id="417" r:id="rId73"/>
    <p:sldId id="418" r:id="rId74"/>
    <p:sldId id="419" r:id="rId75"/>
    <p:sldId id="420" r:id="rId76"/>
    <p:sldId id="421" r:id="rId77"/>
    <p:sldId id="428" r:id="rId78"/>
    <p:sldId id="429" r:id="rId79"/>
    <p:sldId id="423" r:id="rId80"/>
    <p:sldId id="427" r:id="rId81"/>
    <p:sldId id="425" r:id="rId82"/>
    <p:sldId id="422" r:id="rId83"/>
    <p:sldId id="338" r:id="rId84"/>
  </p:sldIdLst>
  <p:sldSz cx="12192000" cy="6858000"/>
  <p:notesSz cx="7099300" cy="102346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2D56"/>
    <a:srgbClr val="0000FF"/>
    <a:srgbClr val="14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83901" autoAdjust="0"/>
  </p:normalViewPr>
  <p:slideViewPr>
    <p:cSldViewPr>
      <p:cViewPr varScale="1">
        <p:scale>
          <a:sx n="80" d="100"/>
          <a:sy n="80" d="100"/>
        </p:scale>
        <p:origin x="144" y="4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/>
            </a:lvl1pPr>
          </a:lstStyle>
          <a:p>
            <a:pPr>
              <a:defRPr/>
            </a:pPr>
            <a:fld id="{8878B94F-EDA7-4EF3-B381-FFAF4C0F4ED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3205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수강신청 못한 학생들 확인해보고 </a:t>
            </a:r>
            <a:r>
              <a:rPr lang="en-US" altLang="ko-KR" dirty="0"/>
              <a:t>11</a:t>
            </a:r>
            <a:r>
              <a:rPr lang="ko-KR" altLang="en-US" dirty="0"/>
              <a:t>시</a:t>
            </a:r>
            <a:r>
              <a:rPr lang="en-US" altLang="ko-KR" dirty="0"/>
              <a:t>20~30</a:t>
            </a:r>
            <a:r>
              <a:rPr lang="ko-KR" altLang="en-US" dirty="0"/>
              <a:t>분 사이에 김정국 교수님 찾아가서 수강신청 못한 학생이라고 말씀드려야 해 김정국교수님 연구실 </a:t>
            </a:r>
            <a:r>
              <a:rPr lang="en-US" altLang="ko-KR" dirty="0"/>
              <a:t>4</a:t>
            </a:r>
            <a:r>
              <a:rPr lang="ko-KR" altLang="en-US" dirty="0"/>
              <a:t>층에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78B94F-EDA7-4EF3-B381-FFAF4C0F4EDE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695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8B94F-EDA7-4EF3-B381-FFAF4C0F4EDE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2784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8B94F-EDA7-4EF3-B381-FFAF4C0F4EDE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84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8B94F-EDA7-4EF3-B381-FFAF4C0F4EDE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276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8B94F-EDA7-4EF3-B381-FFAF4C0F4EDE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676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헤더파일을 포함시키고 </a:t>
            </a:r>
            <a:r>
              <a:rPr lang="ko-KR" altLang="en-US" dirty="0" err="1"/>
              <a:t>메인함수</a:t>
            </a:r>
            <a:r>
              <a:rPr lang="ko-KR" altLang="en-US" dirty="0"/>
              <a:t> 시작 </a:t>
            </a:r>
            <a:endParaRPr lang="en-US" altLang="ko-KR" dirty="0"/>
          </a:p>
          <a:p>
            <a:r>
              <a:rPr lang="ko-KR" altLang="en-US" dirty="0"/>
              <a:t>화면에 </a:t>
            </a:r>
            <a:r>
              <a:rPr lang="en-US" altLang="ko-KR" dirty="0"/>
              <a:t>hello world</a:t>
            </a:r>
            <a:r>
              <a:rPr lang="ko-KR" altLang="en-US" dirty="0"/>
              <a:t>를 출력 </a:t>
            </a:r>
            <a:endParaRPr lang="en-US" altLang="ko-KR" dirty="0"/>
          </a:p>
          <a:p>
            <a:r>
              <a:rPr lang="ko-KR" altLang="en-US" dirty="0"/>
              <a:t>외부로 </a:t>
            </a:r>
            <a:r>
              <a:rPr lang="en-US" altLang="ko-KR" dirty="0"/>
              <a:t>0</a:t>
            </a:r>
            <a:r>
              <a:rPr lang="ko-KR" altLang="en-US" dirty="0"/>
              <a:t>값을 반환 </a:t>
            </a:r>
            <a:endParaRPr lang="en-US" altLang="ko-KR" dirty="0"/>
          </a:p>
          <a:p>
            <a:r>
              <a:rPr lang="ko-KR" altLang="en-US" dirty="0" err="1"/>
              <a:t>메인함수</a:t>
            </a:r>
            <a:r>
              <a:rPr lang="ko-KR" altLang="en-US" dirty="0"/>
              <a:t> 종료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78B94F-EDA7-4EF3-B381-FFAF4C0F4EDE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497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/>
        </p:nvSpPr>
        <p:spPr bwMode="auto">
          <a:xfrm>
            <a:off x="1991544" y="2819400"/>
            <a:ext cx="8280920" cy="0"/>
          </a:xfrm>
          <a:prstGeom prst="line">
            <a:avLst/>
          </a:prstGeom>
          <a:noFill/>
          <a:ln w="12700">
            <a:solidFill>
              <a:srgbClr val="002D5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1217" y="466725"/>
            <a:ext cx="9707231" cy="2133600"/>
          </a:xfrm>
        </p:spPr>
        <p:txBody>
          <a:bodyPr/>
          <a:lstStyle>
            <a:lvl1pPr algn="r">
              <a:defRPr sz="4800">
                <a:latin typeface="Book Antiqua" panose="0204060205030503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2417" y="3049588"/>
            <a:ext cx="83312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6" y="0"/>
            <a:ext cx="1651535" cy="126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56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6777B-DC29-4898-9309-F89CF91B7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787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122239"/>
            <a:ext cx="2743200" cy="6008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22239"/>
            <a:ext cx="8026400" cy="6008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8A988-223C-4C30-90CA-BAEA706290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0751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719263"/>
            <a:ext cx="10972800" cy="4411662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1F1F7-6B2C-4087-BF23-AAC408E8CF6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006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27834" y="6489701"/>
            <a:ext cx="637117" cy="2524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365D-7F02-4303-8378-30C22F7BA89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615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365D-7F02-4303-8378-30C22F7BA89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992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404CE-95DD-4F5A-AC67-CE30E9D2D77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742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82540-19CE-44B1-A671-301B896984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8886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2F9B0-19BA-40BB-81CA-8D6D5837561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545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FCA29-3EBF-46D9-A61C-6C80FE6A65A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117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36827-8F1D-4FAA-AA8E-BD96B8F327E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098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89701"/>
            <a:ext cx="2844800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19967" y="6489701"/>
            <a:ext cx="5183717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W01: SE Syllabus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5C356-86A3-44DC-8E76-7E5D39CDE08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947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47751" y="122238"/>
            <a:ext cx="9525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7752" y="1412876"/>
            <a:ext cx="10534649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04" y="0"/>
            <a:ext cx="1579527" cy="126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96" y="5946237"/>
            <a:ext cx="1559024" cy="1299187"/>
          </a:xfrm>
          <a:prstGeom prst="rect">
            <a:avLst/>
          </a:prstGeom>
        </p:spPr>
      </p:pic>
      <p:sp>
        <p:nvSpPr>
          <p:cNvPr id="41" name="bk object 19"/>
          <p:cNvSpPr/>
          <p:nvPr userDrawn="1"/>
        </p:nvSpPr>
        <p:spPr>
          <a:xfrm>
            <a:off x="0" y="6411141"/>
            <a:ext cx="12192000" cy="276999"/>
          </a:xfrm>
          <a:prstGeom prst="rect">
            <a:avLst/>
          </a:prstGeom>
          <a:solidFill>
            <a:srgbClr val="002D56"/>
          </a:solidFill>
        </p:spPr>
        <p:txBody>
          <a:bodyPr lIns="0" tIns="0" rIns="0" bIns="0">
            <a:spAutoFit/>
          </a:bodyPr>
          <a:lstStyle/>
          <a:p>
            <a:pPr eaLnBrk="1" latinLnBrk="1" hangingPunct="1">
              <a:defRPr/>
            </a:pPr>
            <a:endParaRPr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5152" y="6341258"/>
            <a:ext cx="1390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PMI</a:t>
            </a:r>
            <a:r>
              <a:rPr lang="en-US" altLang="ko-K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27834" y="6489701"/>
            <a:ext cx="63711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000" b="1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pPr>
              <a:defRPr/>
            </a:pPr>
            <a:fld id="{C4A79198-61BD-4EA5-A0B0-C6DF4A47F96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1" r:id="rId1"/>
    <p:sldLayoutId id="2147484420" r:id="rId2"/>
    <p:sldLayoutId id="2147484421" r:id="rId3"/>
    <p:sldLayoutId id="2147484422" r:id="rId4"/>
    <p:sldLayoutId id="2147484423" r:id="rId5"/>
    <p:sldLayoutId id="2147484424" r:id="rId6"/>
    <p:sldLayoutId id="2147484425" r:id="rId7"/>
    <p:sldLayoutId id="2147484426" r:id="rId8"/>
    <p:sldLayoutId id="2147484427" r:id="rId9"/>
    <p:sldLayoutId id="2147484428" r:id="rId10"/>
    <p:sldLayoutId id="2147484429" r:id="rId11"/>
    <p:sldLayoutId id="2147484430" r:id="rId12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2D56"/>
          </a:solidFill>
          <a:latin typeface="맑은 고딕" panose="020B0503020000020004" pitchFamily="50" charset="-127"/>
          <a:ea typeface="맑은 고딕" panose="020B0503020000020004" pitchFamily="50" charset="-127"/>
          <a:cs typeface="Times New Roman" panose="02020603050405020304" pitchFamily="18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7030A0"/>
          </a:solidFill>
          <a:latin typeface="Comic Sans MS" pitchFamily="66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7030A0"/>
          </a:solidFill>
          <a:latin typeface="Comic Sans MS" pitchFamily="66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7030A0"/>
          </a:solidFill>
          <a:latin typeface="Comic Sans MS" pitchFamily="66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7030A0"/>
          </a:solidFill>
          <a:latin typeface="Comic Sans MS" pitchFamily="66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Comic Sans MS" pitchFamily="66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Comic Sans MS" pitchFamily="66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Comic Sans MS" pitchFamily="66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D56"/>
        </a:buClr>
        <a:buSzPct val="70000"/>
        <a:buFont typeface="Wingdings" pitchFamily="2" charset="2"/>
        <a:buChar char="Ø"/>
        <a:defRPr kumimoji="1" sz="2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1pPr>
      <a:lvl2pPr marL="692150" indent="-347663" algn="l" rtl="0" eaLnBrk="0" fontAlgn="base" latinLnBrk="1" hangingPunct="0">
        <a:spcBef>
          <a:spcPct val="20000"/>
        </a:spcBef>
        <a:spcAft>
          <a:spcPct val="0"/>
        </a:spcAft>
        <a:buClr>
          <a:srgbClr val="002D56"/>
        </a:buClr>
        <a:buSzPct val="70000"/>
        <a:buFont typeface="Wingdings" pitchFamily="2" charset="2"/>
        <a:buChar char="l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2pPr>
      <a:lvl3pPr marL="987425" indent="-293688" algn="l" rtl="0" eaLnBrk="0" fontAlgn="base" latinLnBrk="1" hangingPunct="0">
        <a:spcBef>
          <a:spcPct val="20000"/>
        </a:spcBef>
        <a:spcAft>
          <a:spcPct val="0"/>
        </a:spcAft>
        <a:buClr>
          <a:srgbClr val="002D56"/>
        </a:buClr>
        <a:buSzPct val="70000"/>
        <a:buFont typeface="Wingdings" pitchFamily="2" charset="2"/>
        <a:buChar char="l"/>
        <a:defRPr kumimoji="1" sz="18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3pPr>
      <a:lvl4pPr marL="1281113" indent="-292100" algn="l" rtl="0" eaLnBrk="0" fontAlgn="base" latinLnBrk="1" hangingPunct="0">
        <a:spcBef>
          <a:spcPct val="20000"/>
        </a:spcBef>
        <a:spcAft>
          <a:spcPct val="0"/>
        </a:spcAft>
        <a:buClr>
          <a:srgbClr val="002D56"/>
        </a:buClr>
        <a:buSzPct val="75000"/>
        <a:buFont typeface="Wingdings" pitchFamily="2" charset="2"/>
        <a:buChar char="§"/>
        <a:defRPr kumimoji="1" sz="18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4pPr>
      <a:lvl5pPr marL="1598613" indent="-315913" algn="l" rtl="0" eaLnBrk="0" fontAlgn="base" latinLnBrk="1" hangingPunct="0">
        <a:spcBef>
          <a:spcPct val="20000"/>
        </a:spcBef>
        <a:spcAft>
          <a:spcPct val="0"/>
        </a:spcAft>
        <a:buClr>
          <a:srgbClr val="002D56"/>
        </a:buClr>
        <a:buSzPct val="80000"/>
        <a:buFont typeface="Wingdings" pitchFamily="2" charset="2"/>
        <a:buChar char="§"/>
        <a:defRPr kumimoji="1" sz="18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5pPr>
      <a:lvl6pPr marL="2055813" indent="-315913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ina8899@nav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download.eclipse.org/tools/cdt/releases/8.8.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mingw/files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mingw/files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tina8899@naver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/>
          <p:cNvSpPr>
            <a:spLocks noGrp="1"/>
          </p:cNvSpPr>
          <p:nvPr>
            <p:ph type="ctrTitle"/>
          </p:nvPr>
        </p:nvSpPr>
        <p:spPr>
          <a:xfrm>
            <a:off x="2331717" y="692150"/>
            <a:ext cx="7528569" cy="2133600"/>
          </a:xfrm>
        </p:spPr>
        <p:txBody>
          <a:bodyPr anchor="ctr"/>
          <a:lstStyle/>
          <a:p>
            <a:pPr algn="ctr"/>
            <a:r>
              <a:rPr lang="en-US" altLang="ko-KR" sz="4000" dirty="0">
                <a:cs typeface="Arial" charset="0"/>
              </a:rPr>
              <a:t>ORIENTATION</a:t>
            </a:r>
            <a:endParaRPr lang="en-US" altLang="en-US" sz="4000" dirty="0">
              <a:latin typeface="Times New Roman" panose="02020603050405020304" pitchFamily="18" charset="0"/>
            </a:endParaRPr>
          </a:p>
        </p:txBody>
      </p:sp>
      <p:sp>
        <p:nvSpPr>
          <p:cNvPr id="6147" name="부제목 2"/>
          <p:cNvSpPr>
            <a:spLocks noGrp="1"/>
          </p:cNvSpPr>
          <p:nvPr>
            <p:ph type="subTitle" idx="1"/>
          </p:nvPr>
        </p:nvSpPr>
        <p:spPr>
          <a:xfrm>
            <a:off x="5608240" y="3434928"/>
            <a:ext cx="6248400" cy="2362200"/>
          </a:xfrm>
        </p:spPr>
        <p:txBody>
          <a:bodyPr/>
          <a:lstStyle/>
          <a:p>
            <a:pPr>
              <a:defRPr/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2019.03.07</a:t>
            </a:r>
          </a:p>
          <a:p>
            <a:pPr>
              <a:defRPr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jungkuk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  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by </a:t>
            </a:r>
            <a:r>
              <a:rPr lang="en-US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young </a:t>
            </a:r>
            <a:r>
              <a:rPr lang="en-US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Youn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640" y="5949280"/>
            <a:ext cx="1559024" cy="129918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35360" y="6381328"/>
            <a:ext cx="1152128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Java SE Development Kit 11.0.2 </a:t>
            </a:r>
          </a:p>
          <a:p>
            <a:r>
              <a:rPr lang="en-US" altLang="ko-KR" dirty="0"/>
              <a:t>Accept License Agreement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9C9F30-851A-460A-AD55-74EDD84E0A5B}"/>
              </a:ext>
            </a:extLst>
          </p:cNvPr>
          <p:cNvGrpSpPr/>
          <p:nvPr/>
        </p:nvGrpSpPr>
        <p:grpSpPr>
          <a:xfrm>
            <a:off x="3524250" y="2276873"/>
            <a:ext cx="3651870" cy="4114402"/>
            <a:chOff x="3524250" y="2516631"/>
            <a:chExt cx="3363838" cy="38746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B16C73-648B-4A20-B664-F9474E78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250" y="2516631"/>
              <a:ext cx="3363838" cy="3874643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549376" y="5007718"/>
              <a:ext cx="3266703" cy="13835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4247034" y="5352528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163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99"/>
            <a:ext cx="8178675" cy="4824413"/>
          </a:xfrm>
        </p:spPr>
        <p:txBody>
          <a:bodyPr/>
          <a:lstStyle/>
          <a:p>
            <a:r>
              <a:rPr lang="ko-KR" altLang="en-US" dirty="0"/>
              <a:t>자신의 </a:t>
            </a:r>
            <a:r>
              <a:rPr lang="en-US" altLang="ko-KR" dirty="0"/>
              <a:t>System architecture</a:t>
            </a:r>
            <a:r>
              <a:rPr lang="ko-KR" altLang="en-US" dirty="0"/>
              <a:t>에 맞는 </a:t>
            </a:r>
            <a:r>
              <a:rPr lang="en-US" altLang="ko-KR" dirty="0"/>
              <a:t>architecture</a:t>
            </a:r>
            <a:r>
              <a:rPr lang="ko-KR" altLang="en-US" dirty="0"/>
              <a:t> 선택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270794-5349-41AB-83E3-BE6CA60EC363}"/>
              </a:ext>
            </a:extLst>
          </p:cNvPr>
          <p:cNvGrpSpPr/>
          <p:nvPr/>
        </p:nvGrpSpPr>
        <p:grpSpPr>
          <a:xfrm>
            <a:off x="3776913" y="1844824"/>
            <a:ext cx="4083918" cy="4392488"/>
            <a:chOff x="3524250" y="2516631"/>
            <a:chExt cx="3363838" cy="387464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74BD876-F151-43DB-9041-5CCE4182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250" y="2516631"/>
              <a:ext cx="3363838" cy="3874643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495D0D9-9740-46A2-AA37-188226BDC8F7}"/>
                </a:ext>
              </a:extLst>
            </p:cNvPr>
            <p:cNvSpPr/>
            <p:nvPr/>
          </p:nvSpPr>
          <p:spPr>
            <a:xfrm>
              <a:off x="4247034" y="5352528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935760" y="5867648"/>
            <a:ext cx="3744416" cy="816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7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ko-KR" altLang="en-US" dirty="0"/>
              <a:t>실행 클릭 </a:t>
            </a:r>
            <a:r>
              <a:rPr lang="en-US" altLang="ko-KR" dirty="0"/>
              <a:t>(</a:t>
            </a:r>
            <a:r>
              <a:rPr lang="ko-KR" altLang="en-US" dirty="0"/>
              <a:t>저장한 뒤 실행하여도 무방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92D3A-73D4-47C9-A23A-E1E60D479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3195637"/>
            <a:ext cx="9163050" cy="466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24192" y="3284983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5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060848"/>
            <a:ext cx="48958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11642" y="5401369"/>
            <a:ext cx="879145" cy="2681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7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CD327-D402-414F-B302-CF421CBF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7" y="1841217"/>
            <a:ext cx="4772025" cy="3638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10836" y="5157192"/>
            <a:ext cx="879145" cy="2437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7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4132E6-4871-459A-81C3-B4AAE798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939819"/>
            <a:ext cx="4743450" cy="35909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close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6416300" y="5225432"/>
            <a:ext cx="975844" cy="2437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7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            </a:t>
            </a:r>
            <a:r>
              <a:rPr lang="ko-KR" altLang="en-US" dirty="0"/>
              <a:t>키를 누르면 나타나는 창에서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컴퓨터 오른쪽 클릭 </a:t>
            </a:r>
            <a:r>
              <a:rPr lang="en-US" altLang="ko-KR" dirty="0"/>
              <a:t>&gt; </a:t>
            </a:r>
            <a:r>
              <a:rPr lang="ko-KR" altLang="en-US" dirty="0"/>
              <a:t>속성 클릭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7170" name="Picture 2" descr="D:\조교수업\2016-1\Command_Expro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1412776"/>
            <a:ext cx="13239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t="38" r="42659" b="40176"/>
          <a:stretch/>
        </p:blipFill>
        <p:spPr bwMode="auto">
          <a:xfrm>
            <a:off x="3575720" y="1975340"/>
            <a:ext cx="5279990" cy="342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07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ko-KR" altLang="en-US" dirty="0"/>
              <a:t>고급 시스템 설정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0" b="68808"/>
          <a:stretch/>
        </p:blipFill>
        <p:spPr bwMode="auto">
          <a:xfrm>
            <a:off x="3143672" y="2537231"/>
            <a:ext cx="5868140" cy="22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242229" y="4255592"/>
            <a:ext cx="1170143" cy="2437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916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ko-KR" altLang="en-US" dirty="0"/>
              <a:t>환경 변수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9" y="1988840"/>
            <a:ext cx="46958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645371" y="5423794"/>
            <a:ext cx="1432923" cy="261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90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59496" y="1412876"/>
            <a:ext cx="8928993" cy="4824413"/>
          </a:xfrm>
        </p:spPr>
        <p:txBody>
          <a:bodyPr/>
          <a:lstStyle/>
          <a:p>
            <a:r>
              <a:rPr lang="ko-KR" altLang="en-US" dirty="0"/>
              <a:t>시스템 변수 항목에서 </a:t>
            </a:r>
            <a:r>
              <a:rPr lang="en-US" altLang="ko-KR" dirty="0"/>
              <a:t>Path </a:t>
            </a:r>
            <a:r>
              <a:rPr lang="ko-KR" altLang="en-US" dirty="0"/>
              <a:t>항목을 찾아 클릭 </a:t>
            </a:r>
            <a:r>
              <a:rPr lang="en-US" altLang="ko-KR" dirty="0"/>
              <a:t>&gt; </a:t>
            </a:r>
            <a:r>
              <a:rPr lang="ko-KR" altLang="en-US" dirty="0"/>
              <a:t>편집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7" y="2160290"/>
            <a:ext cx="43529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223792" y="4653136"/>
            <a:ext cx="3744416" cy="261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32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개론 및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3392" y="1412776"/>
            <a:ext cx="10153128" cy="4896544"/>
          </a:xfrm>
        </p:spPr>
        <p:txBody>
          <a:bodyPr/>
          <a:lstStyle/>
          <a:p>
            <a:r>
              <a:rPr lang="en-US" altLang="ko-KR" dirty="0"/>
              <a:t>Teaching Assistant</a:t>
            </a:r>
          </a:p>
          <a:p>
            <a:endParaRPr lang="en-US" altLang="ko-KR" dirty="0"/>
          </a:p>
          <a:p>
            <a:pPr lvl="1"/>
            <a:r>
              <a:rPr lang="ko-KR" altLang="en-US" sz="2400" dirty="0"/>
              <a:t>윤주영 </a:t>
            </a:r>
            <a:r>
              <a:rPr lang="en-US" altLang="ko-KR" sz="2400" dirty="0"/>
              <a:t>(</a:t>
            </a:r>
            <a:r>
              <a:rPr lang="ko-KR" altLang="en-US" sz="2400" dirty="0"/>
              <a:t>공대 </a:t>
            </a:r>
            <a:r>
              <a:rPr lang="en-US" altLang="ko-KR" sz="2400" dirty="0"/>
              <a:t>423</a:t>
            </a:r>
            <a:r>
              <a:rPr lang="ko-KR" altLang="en-US" sz="2400" dirty="0"/>
              <a:t>호</a:t>
            </a:r>
            <a:r>
              <a:rPr lang="en-US" altLang="ko-KR" sz="2400" dirty="0"/>
              <a:t>)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ko-KR" sz="2800" dirty="0"/>
          </a:p>
          <a:p>
            <a:pPr lvl="1"/>
            <a:r>
              <a:rPr lang="en-US" altLang="ko-KR" sz="2400" dirty="0"/>
              <a:t>E-mail : </a:t>
            </a:r>
            <a:r>
              <a:rPr lang="en-US" altLang="ko-KR" sz="2400" dirty="0">
                <a:hlinkClick r:id="rId3"/>
              </a:rPr>
              <a:t>tina8899@naver.com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ko-KR" sz="2800" dirty="0"/>
          </a:p>
          <a:p>
            <a:pPr lvl="1"/>
            <a:r>
              <a:rPr lang="en-US" altLang="ko-KR" sz="2400" dirty="0"/>
              <a:t>Mobile : 010-8712-9309</a:t>
            </a:r>
          </a:p>
          <a:p>
            <a:pPr marL="344487" lvl="1" indent="0">
              <a:buNone/>
            </a:pPr>
            <a:endParaRPr lang="en-US" altLang="ko-KR" sz="2400" dirty="0"/>
          </a:p>
          <a:p>
            <a:pPr lvl="1"/>
            <a:r>
              <a:rPr lang="en-US" altLang="ko-KR" sz="2400" dirty="0"/>
              <a:t>IDE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Eclipes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626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 </a:t>
            </a:r>
            <a:r>
              <a:rPr lang="en-US" altLang="ko-KR" dirty="0"/>
              <a:t>( Window 10 </a:t>
            </a:r>
            <a:r>
              <a:rPr lang="en-US" altLang="ko-KR" dirty="0" err="1"/>
              <a:t>ver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31504" y="1196776"/>
            <a:ext cx="9396330" cy="5040536"/>
          </a:xfrm>
        </p:spPr>
        <p:txBody>
          <a:bodyPr/>
          <a:lstStyle/>
          <a:p>
            <a:r>
              <a:rPr lang="ko-KR" altLang="en-US" dirty="0"/>
              <a:t>변수 값 항목에 </a:t>
            </a:r>
            <a:r>
              <a:rPr lang="en-US" altLang="ko-KR" dirty="0">
                <a:solidFill>
                  <a:srgbClr val="FF0000"/>
                </a:solidFill>
              </a:rPr>
              <a:t>C:\Program Files\Java\jdk-11.0.2\bin </a:t>
            </a:r>
            <a:r>
              <a:rPr lang="ko-KR" altLang="en-US" dirty="0"/>
              <a:t>입력 후 확인 클릭</a:t>
            </a:r>
            <a:endParaRPr lang="en-US" altLang="ko-KR" dirty="0"/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자신이 </a:t>
            </a:r>
            <a:r>
              <a:rPr lang="en-US" altLang="ko-KR" dirty="0">
                <a:solidFill>
                  <a:srgbClr val="FF0000"/>
                </a:solidFill>
              </a:rPr>
              <a:t>Java</a:t>
            </a:r>
            <a:r>
              <a:rPr lang="ko-KR" altLang="en-US" dirty="0">
                <a:solidFill>
                  <a:srgbClr val="FF0000"/>
                </a:solidFill>
              </a:rPr>
              <a:t>를 설치한 경로를 입력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( ; </a:t>
            </a:r>
            <a:r>
              <a:rPr lang="ko-KR" altLang="en-US" dirty="0">
                <a:solidFill>
                  <a:srgbClr val="FF0000"/>
                </a:solidFill>
              </a:rPr>
              <a:t>없음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FF26D-9DC5-433E-9886-8BF0AA88F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9" t="24801" r="39369" b="29000"/>
          <a:stretch/>
        </p:blipFill>
        <p:spPr>
          <a:xfrm>
            <a:off x="2088208" y="1988802"/>
            <a:ext cx="3719760" cy="35072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35560" y="3789040"/>
            <a:ext cx="273630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91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  <a:r>
              <a:rPr lang="en-US" altLang="ko-KR" dirty="0"/>
              <a:t>( Window 7 </a:t>
            </a:r>
            <a:r>
              <a:rPr lang="en-US" altLang="ko-KR" dirty="0" err="1"/>
              <a:t>ver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61742" y="1196752"/>
            <a:ext cx="9474818" cy="4824413"/>
          </a:xfrm>
        </p:spPr>
        <p:txBody>
          <a:bodyPr/>
          <a:lstStyle/>
          <a:p>
            <a:r>
              <a:rPr lang="ko-KR" altLang="en-US" dirty="0"/>
              <a:t>변수 값 항목에 </a:t>
            </a:r>
            <a:r>
              <a:rPr lang="en-US" altLang="ko-KR" dirty="0">
                <a:solidFill>
                  <a:srgbClr val="FF0000"/>
                </a:solidFill>
              </a:rPr>
              <a:t>; C:\Program Files\Java\jdk-1.8.0_74\bin; </a:t>
            </a:r>
            <a:r>
              <a:rPr lang="ko-KR" altLang="en-US" dirty="0"/>
              <a:t>입력 후 확인 클릭</a:t>
            </a:r>
            <a:endParaRPr lang="en-US" altLang="ko-KR" dirty="0"/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자신이 </a:t>
            </a:r>
            <a:r>
              <a:rPr lang="en-US" altLang="ko-KR" dirty="0">
                <a:solidFill>
                  <a:srgbClr val="FF0000"/>
                </a:solidFill>
              </a:rPr>
              <a:t>Java</a:t>
            </a:r>
            <a:r>
              <a:rPr lang="ko-KR" altLang="en-US" dirty="0">
                <a:solidFill>
                  <a:srgbClr val="FF0000"/>
                </a:solidFill>
              </a:rPr>
              <a:t>를 설치한 경로를 입력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경로 앞뒤 </a:t>
            </a:r>
            <a:r>
              <a:rPr lang="en-US" altLang="ko-KR" dirty="0">
                <a:solidFill>
                  <a:srgbClr val="FF0000"/>
                </a:solidFill>
              </a:rPr>
              <a:t>; </a:t>
            </a:r>
            <a:r>
              <a:rPr lang="ko-KR" altLang="en-US" dirty="0">
                <a:solidFill>
                  <a:srgbClr val="FF0000"/>
                </a:solidFill>
              </a:rPr>
              <a:t>필수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9" y="2924944"/>
            <a:ext cx="39338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257931" y="3569458"/>
            <a:ext cx="2557486" cy="2160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5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            </a:t>
            </a:r>
            <a:r>
              <a:rPr lang="ko-KR" altLang="en-US" dirty="0"/>
              <a:t>키를 누르면 나타나는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실행창에 </a:t>
            </a:r>
            <a:r>
              <a:rPr lang="en-US" altLang="ko-KR" dirty="0" err="1"/>
              <a:t>cmd</a:t>
            </a:r>
            <a:r>
              <a:rPr lang="ko-KR" altLang="en-US" dirty="0"/>
              <a:t>입력 후 확인 클릭</a:t>
            </a:r>
            <a:r>
              <a:rPr lang="en-US" altLang="ko-KR" dirty="0"/>
              <a:t>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4098" name="Picture 2" descr="D:\조교수업\2016-1\Command_Ru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82" y="1268761"/>
            <a:ext cx="1368152" cy="75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82" y="2204865"/>
            <a:ext cx="41910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62566" y="3120236"/>
            <a:ext cx="607698" cy="287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6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451355-ED22-4BD6-84F4-31A70D2DA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95"/>
          <a:stretch/>
        </p:blipFill>
        <p:spPr>
          <a:xfrm>
            <a:off x="1033612" y="3861048"/>
            <a:ext cx="5657850" cy="9906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14450"/>
            <a:ext cx="8178675" cy="4824413"/>
          </a:xfrm>
        </p:spPr>
        <p:txBody>
          <a:bodyPr/>
          <a:lstStyle/>
          <a:p>
            <a:r>
              <a:rPr lang="ko-KR" altLang="en-US" dirty="0"/>
              <a:t>명령 프롬프트에 </a:t>
            </a:r>
            <a:r>
              <a:rPr lang="en-US" altLang="ko-KR" dirty="0"/>
              <a:t>java –version </a:t>
            </a:r>
            <a:r>
              <a:rPr lang="ko-KR" altLang="en-US" dirty="0"/>
              <a:t>입력 후 결과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javac</a:t>
            </a:r>
            <a:r>
              <a:rPr lang="en-US" altLang="ko-KR" dirty="0"/>
              <a:t> –version </a:t>
            </a:r>
            <a:r>
              <a:rPr lang="ko-KR" altLang="en-US" dirty="0"/>
              <a:t>입력 후 결과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위와 같은 화면이 나타나면 </a:t>
            </a:r>
            <a:r>
              <a:rPr lang="en-US" altLang="ko-KR" dirty="0"/>
              <a:t>Java </a:t>
            </a:r>
            <a:r>
              <a:rPr lang="ko-KR" altLang="en-US" dirty="0"/>
              <a:t>설치 완료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 확인 및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26" name="직사각형 25"/>
          <p:cNvSpPr/>
          <p:nvPr/>
        </p:nvSpPr>
        <p:spPr>
          <a:xfrm>
            <a:off x="1047428" y="3933056"/>
            <a:ext cx="5668159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004BF3-0AAD-41FC-96E1-44DBFFF24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77"/>
          <a:stretch/>
        </p:blipFill>
        <p:spPr>
          <a:xfrm>
            <a:off x="1043484" y="1575395"/>
            <a:ext cx="5657850" cy="14215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43484" y="2276873"/>
            <a:ext cx="5672103" cy="720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1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81511" y="1412777"/>
            <a:ext cx="7900987" cy="4824413"/>
          </a:xfrm>
        </p:spPr>
        <p:txBody>
          <a:bodyPr/>
          <a:lstStyle/>
          <a:p>
            <a:r>
              <a:rPr lang="en-US" altLang="ko-KR" dirty="0"/>
              <a:t>Eclipse IDE for C.C++ Developers</a:t>
            </a:r>
            <a:r>
              <a:rPr lang="ko-KR" altLang="en-US" dirty="0"/>
              <a:t>를 다운로드</a:t>
            </a:r>
            <a:endParaRPr lang="en-US" altLang="ko-KR" dirty="0"/>
          </a:p>
          <a:p>
            <a:pPr lvl="1"/>
            <a:r>
              <a:rPr lang="en-US" altLang="ko-KR" dirty="0"/>
              <a:t>https://eclipse.org/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페이지 하단의 </a:t>
            </a:r>
            <a:r>
              <a:rPr lang="en-US" altLang="ko-KR" dirty="0"/>
              <a:t>IDE and Tools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65AE13-493D-44E8-85A1-B0AF34A1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36" y="2276872"/>
            <a:ext cx="8857630" cy="33562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74428F-3F6E-4459-A67A-A8BABF6B945C}"/>
              </a:ext>
            </a:extLst>
          </p:cNvPr>
          <p:cNvSpPr/>
          <p:nvPr/>
        </p:nvSpPr>
        <p:spPr>
          <a:xfrm>
            <a:off x="7896200" y="4077072"/>
            <a:ext cx="991721" cy="2660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1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Desktop IDEs</a:t>
            </a:r>
            <a:r>
              <a:rPr lang="ko-KR" altLang="en-US" sz="2000" dirty="0"/>
              <a:t>의 </a:t>
            </a:r>
            <a:r>
              <a:rPr lang="en-US" altLang="ko-KR" sz="2000" dirty="0"/>
              <a:t>Download </a:t>
            </a:r>
            <a:r>
              <a:rPr lang="ko-KR" altLang="en-US" sz="2000" dirty="0"/>
              <a:t>클릭</a:t>
            </a:r>
            <a:endParaRPr lang="en-US" altLang="ko-KR" sz="2000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E74CF1-ABCF-417D-8F05-3879E43B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2047875"/>
            <a:ext cx="9972675" cy="2762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71464" y="3537050"/>
            <a:ext cx="1008112" cy="4680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41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250683" cy="4824413"/>
          </a:xfrm>
        </p:spPr>
        <p:txBody>
          <a:bodyPr/>
          <a:lstStyle/>
          <a:p>
            <a:r>
              <a:rPr lang="ko-KR" altLang="en-US" dirty="0"/>
              <a:t>자신의 </a:t>
            </a:r>
            <a:r>
              <a:rPr lang="en-US" altLang="ko-KR" dirty="0"/>
              <a:t>System architecture</a:t>
            </a:r>
            <a:r>
              <a:rPr lang="ko-KR" altLang="en-US" dirty="0"/>
              <a:t>와 동일한 </a:t>
            </a:r>
            <a:r>
              <a:rPr lang="en-US" altLang="ko-KR" dirty="0"/>
              <a:t>architecture</a:t>
            </a:r>
            <a:r>
              <a:rPr lang="ko-KR" altLang="en-US" dirty="0"/>
              <a:t> 클릭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4CDBC8-204A-44DE-B25F-E804BE2B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27" y="2659856"/>
            <a:ext cx="9688325" cy="1627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234114" y="3068960"/>
            <a:ext cx="161441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57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250683" cy="4824413"/>
          </a:xfrm>
        </p:spPr>
        <p:txBody>
          <a:bodyPr/>
          <a:lstStyle/>
          <a:p>
            <a:r>
              <a:rPr lang="en-US" altLang="ko-KR" dirty="0"/>
              <a:t>Download</a:t>
            </a:r>
            <a:r>
              <a:rPr lang="ko-KR" altLang="en-US" dirty="0"/>
              <a:t>클릭 후 </a:t>
            </a:r>
            <a:r>
              <a:rPr lang="en-US" altLang="ko-KR" dirty="0"/>
              <a:t>zip</a:t>
            </a:r>
            <a:r>
              <a:rPr lang="ko-KR" altLang="en-US" dirty="0"/>
              <a:t>파일 저장 및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4AC5BA-2868-4CC0-AE60-92AF48C4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309812"/>
            <a:ext cx="7172325" cy="22383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88792" y="2852936"/>
            <a:ext cx="1527288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642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92C8F8-9807-4014-B41F-91053B75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962150"/>
            <a:ext cx="6543675" cy="29337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250683" cy="4824413"/>
          </a:xfrm>
        </p:spPr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실행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5DF3FA-03D1-4696-B0CE-8BB851372CA8}"/>
              </a:ext>
            </a:extLst>
          </p:cNvPr>
          <p:cNvSpPr/>
          <p:nvPr/>
        </p:nvSpPr>
        <p:spPr>
          <a:xfrm>
            <a:off x="2783632" y="3874393"/>
            <a:ext cx="554461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93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Launch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119989-9B85-4C27-95F1-C50F6E4F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276872"/>
            <a:ext cx="6603518" cy="29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3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System Architecture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제어판 </a:t>
            </a:r>
            <a:r>
              <a:rPr lang="en-US" altLang="ko-KR" dirty="0"/>
              <a:t>-&gt; </a:t>
            </a:r>
            <a:r>
              <a:rPr lang="ko-KR" altLang="en-US" dirty="0"/>
              <a:t>시스템 및 보안 </a:t>
            </a:r>
            <a:r>
              <a:rPr lang="en-US" altLang="ko-KR" dirty="0"/>
              <a:t>-&gt; </a:t>
            </a:r>
            <a:r>
              <a:rPr lang="ko-KR" altLang="en-US" dirty="0"/>
              <a:t>시스템 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204865"/>
            <a:ext cx="6229350" cy="3305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95600" y="2852936"/>
            <a:ext cx="1152128" cy="1950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63" y="3501008"/>
            <a:ext cx="60198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아래로 구부러진 화살표 6"/>
          <p:cNvSpPr/>
          <p:nvPr/>
        </p:nvSpPr>
        <p:spPr>
          <a:xfrm rot="3104632">
            <a:off x="3725686" y="3248981"/>
            <a:ext cx="1008112" cy="504057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34632" y="4598381"/>
            <a:ext cx="576064" cy="1950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314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Help – Install New Software </a:t>
            </a:r>
            <a:r>
              <a:rPr kumimoji="0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B427B4-A954-47F6-98F8-1B871EC49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1" t="16400" r="16926" b="41779"/>
          <a:stretch/>
        </p:blipFill>
        <p:spPr>
          <a:xfrm>
            <a:off x="2207568" y="2060848"/>
            <a:ext cx="676875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6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en-US" altLang="ko-KR" sz="1800" dirty="0"/>
              <a:t>Name: C/C++</a:t>
            </a:r>
          </a:p>
          <a:p>
            <a:pPr lvl="1"/>
            <a:r>
              <a:rPr lang="en-US" altLang="ko-KR" sz="1800" dirty="0"/>
              <a:t>Location: </a:t>
            </a:r>
            <a:r>
              <a:rPr lang="en-US" altLang="ko-KR" sz="1800" b="1" dirty="0">
                <a:hlinkClick r:id="rId2"/>
              </a:rPr>
              <a:t>http://download.eclipse.org/tools/cdt/releases/8.8.1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09" y="2881836"/>
            <a:ext cx="4392849" cy="16992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98" y="2707535"/>
            <a:ext cx="4693001" cy="3672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D5BEE2-0465-4642-A44A-6127D50328D1}"/>
              </a:ext>
            </a:extLst>
          </p:cNvPr>
          <p:cNvSpPr/>
          <p:nvPr/>
        </p:nvSpPr>
        <p:spPr>
          <a:xfrm>
            <a:off x="5384833" y="3226321"/>
            <a:ext cx="711165" cy="2746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756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CDT Main Features, CDT Optional Features </a:t>
            </a:r>
            <a:r>
              <a:rPr lang="ko-KR" altLang="en-US" dirty="0"/>
              <a:t>체크하고 </a:t>
            </a:r>
            <a:r>
              <a:rPr lang="en-US" altLang="ko-KR" dirty="0"/>
              <a:t>Next </a:t>
            </a:r>
            <a:r>
              <a:rPr lang="ko-KR" altLang="en-US" dirty="0"/>
              <a:t>버튼을 눌러서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82" y="2021334"/>
            <a:ext cx="5969835" cy="46717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1DF435-8442-470B-81F7-BA852FE8BDD8}"/>
              </a:ext>
            </a:extLst>
          </p:cNvPr>
          <p:cNvSpPr/>
          <p:nvPr/>
        </p:nvSpPr>
        <p:spPr>
          <a:xfrm flipH="1">
            <a:off x="3347664" y="3520102"/>
            <a:ext cx="152926" cy="130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A6E906-DDBF-4E84-8742-186496D7A468}"/>
              </a:ext>
            </a:extLst>
          </p:cNvPr>
          <p:cNvSpPr/>
          <p:nvPr/>
        </p:nvSpPr>
        <p:spPr>
          <a:xfrm flipH="1">
            <a:off x="3343648" y="3660470"/>
            <a:ext cx="152926" cy="130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987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Eclipse CDT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412876"/>
            <a:ext cx="10880896" cy="4824413"/>
          </a:xfrm>
        </p:spPr>
        <p:txBody>
          <a:bodyPr/>
          <a:lstStyle/>
          <a:p>
            <a:r>
              <a:rPr lang="en-US" altLang="ko-KR" dirty="0"/>
              <a:t>next -&gt; next -&gt; accept the terms of the license agreement </a:t>
            </a:r>
            <a:r>
              <a:rPr lang="ko-KR" altLang="en-US" dirty="0"/>
              <a:t>클릭</a:t>
            </a:r>
            <a:r>
              <a:rPr lang="en-US" altLang="ko-KR" dirty="0">
                <a:sym typeface="Wingdings" panose="05000000000000000000" pitchFamily="2" charset="2"/>
              </a:rPr>
              <a:t> Finish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1DF435-8442-470B-81F7-BA852FE8BDD8}"/>
              </a:ext>
            </a:extLst>
          </p:cNvPr>
          <p:cNvSpPr/>
          <p:nvPr/>
        </p:nvSpPr>
        <p:spPr>
          <a:xfrm flipH="1">
            <a:off x="3347664" y="3520102"/>
            <a:ext cx="152926" cy="130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DAB1FB-38D4-4446-8E32-1B92852F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33" y="1842469"/>
            <a:ext cx="5996533" cy="48263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A6E906-DDBF-4E84-8742-186496D7A468}"/>
              </a:ext>
            </a:extLst>
          </p:cNvPr>
          <p:cNvSpPr/>
          <p:nvPr/>
        </p:nvSpPr>
        <p:spPr>
          <a:xfrm flipH="1">
            <a:off x="6396064" y="5649032"/>
            <a:ext cx="152926" cy="130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901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328" y="2058062"/>
            <a:ext cx="7715496" cy="41792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ko-KR" dirty="0">
                <a:solidFill>
                  <a:srgbClr val="000000"/>
                </a:solidFill>
                <a:hlinkClick r:id="rId3"/>
              </a:rPr>
              <a:t>http://sourceforge.net/projects/mingw/files/</a:t>
            </a:r>
            <a:r>
              <a:rPr kumimoji="0" lang="en-US" altLang="ko-KR" dirty="0">
                <a:solidFill>
                  <a:srgbClr val="000000"/>
                </a:solidFill>
              </a:rPr>
              <a:t> </a:t>
            </a:r>
            <a:r>
              <a:rPr kumimoji="0" lang="ko-KR" altLang="en-US" dirty="0">
                <a:solidFill>
                  <a:srgbClr val="000000"/>
                </a:solidFill>
              </a:rPr>
              <a:t>접속하여 </a:t>
            </a:r>
            <a:r>
              <a:rPr kumimoji="0" lang="en-US" altLang="ko-KR" dirty="0">
                <a:solidFill>
                  <a:srgbClr val="000000"/>
                </a:solidFill>
              </a:rPr>
              <a:t>mingw-get-setup.exe (86.5 kB) </a:t>
            </a:r>
            <a:r>
              <a:rPr kumimoji="0" lang="ko-KR" altLang="en-US" dirty="0">
                <a:solidFill>
                  <a:srgbClr val="000000"/>
                </a:solidFill>
              </a:rPr>
              <a:t>다운로드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2567608" y="5301208"/>
            <a:ext cx="1800200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77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827" y="2210810"/>
            <a:ext cx="7666497" cy="41526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ko-KR" dirty="0">
                <a:solidFill>
                  <a:srgbClr val="000000"/>
                </a:solidFill>
                <a:hlinkClick r:id="rId3"/>
              </a:rPr>
              <a:t>http://sourceforge.net/projects/mingw/files/</a:t>
            </a:r>
            <a:r>
              <a:rPr kumimoji="0" lang="en-US" altLang="ko-KR" dirty="0">
                <a:solidFill>
                  <a:srgbClr val="000000"/>
                </a:solidFill>
              </a:rPr>
              <a:t> </a:t>
            </a:r>
            <a:r>
              <a:rPr kumimoji="0" lang="ko-KR" altLang="en-US" dirty="0">
                <a:solidFill>
                  <a:srgbClr val="000000"/>
                </a:solidFill>
              </a:rPr>
              <a:t>접속하여 </a:t>
            </a:r>
            <a:r>
              <a:rPr kumimoji="0" lang="en-US" altLang="ko-KR" dirty="0">
                <a:solidFill>
                  <a:srgbClr val="000000"/>
                </a:solidFill>
              </a:rPr>
              <a:t>mingw-get-setup.exe (86.5 kB) </a:t>
            </a:r>
            <a:r>
              <a:rPr kumimoji="0" lang="ko-KR" altLang="en-US" dirty="0">
                <a:solidFill>
                  <a:srgbClr val="000000"/>
                </a:solidFill>
              </a:rPr>
              <a:t>다운로드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4367808" y="6154119"/>
            <a:ext cx="3456384" cy="2093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90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-&gt; Continue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07D96A-DB40-49FA-B845-51B0E47E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2" y="1884364"/>
            <a:ext cx="5676900" cy="43529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EDC9-3D80-47C2-8A76-B6BF46115422}"/>
              </a:ext>
            </a:extLst>
          </p:cNvPr>
          <p:cNvSpPr/>
          <p:nvPr/>
        </p:nvSpPr>
        <p:spPr>
          <a:xfrm>
            <a:off x="3833614" y="5805264"/>
            <a:ext cx="1152127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E99F51-A200-447E-8A53-624489CE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04" y="1908428"/>
            <a:ext cx="5667375" cy="43624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AB577B-A28F-40E4-BFB4-40ADC702477A}"/>
              </a:ext>
            </a:extLst>
          </p:cNvPr>
          <p:cNvSpPr/>
          <p:nvPr/>
        </p:nvSpPr>
        <p:spPr>
          <a:xfrm>
            <a:off x="9038656" y="5759562"/>
            <a:ext cx="1152127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68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Basic Setup</a:t>
            </a:r>
            <a:r>
              <a:rPr lang="ko-KR" altLang="en-US" dirty="0"/>
              <a:t>에서 노란색으로 표시된 항목의 네모 버튼을 클릭하여 </a:t>
            </a:r>
            <a:r>
              <a:rPr lang="en-US" altLang="ko-KR" dirty="0"/>
              <a:t>Mark for Installation</a:t>
            </a:r>
            <a:r>
              <a:rPr lang="ko-KR" altLang="en-US" dirty="0"/>
              <a:t>을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6" name="Picture 2" descr="http://postfiles4.naver.net/20150227_3/annie0202_14250003596902kfUs_PNG/11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422220"/>
            <a:ext cx="6006702" cy="381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734" y="3444822"/>
            <a:ext cx="5328592" cy="28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89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en-US" altLang="ko-KR" dirty="0">
                <a:solidFill>
                  <a:srgbClr val="000000"/>
                </a:solidFill>
              </a:rPr>
              <a:t>Installation</a:t>
            </a:r>
            <a:r>
              <a:rPr kumimoji="0" lang="ko-KR" altLang="en-US" dirty="0">
                <a:solidFill>
                  <a:srgbClr val="000000"/>
                </a:solidFill>
              </a:rPr>
              <a:t>메뉴에서 </a:t>
            </a:r>
            <a:r>
              <a:rPr kumimoji="0" lang="en-US" altLang="ko-KR" dirty="0">
                <a:solidFill>
                  <a:srgbClr val="000000"/>
                </a:solidFill>
              </a:rPr>
              <a:t>Mark All Upgrades</a:t>
            </a:r>
            <a:r>
              <a:rPr kumimoji="0" lang="ko-KR" altLang="en-US" dirty="0">
                <a:solidFill>
                  <a:srgbClr val="000000"/>
                </a:solidFill>
              </a:rPr>
              <a:t>를 누른 후에 </a:t>
            </a:r>
            <a:r>
              <a:rPr kumimoji="0" lang="en-US" altLang="ko-KR" dirty="0">
                <a:solidFill>
                  <a:srgbClr val="000000"/>
                </a:solidFill>
              </a:rPr>
              <a:t>Apply Changes</a:t>
            </a:r>
            <a:r>
              <a:rPr kumimoji="0" lang="ko-KR" altLang="en-US" dirty="0">
                <a:solidFill>
                  <a:srgbClr val="000000"/>
                </a:solidFill>
              </a:rPr>
              <a:t>를 누르고</a:t>
            </a:r>
            <a:r>
              <a:rPr kumimoji="0" lang="en-US" altLang="ko-KR" dirty="0">
                <a:solidFill>
                  <a:srgbClr val="000000"/>
                </a:solidFill>
              </a:rPr>
              <a:t>, Apply</a:t>
            </a:r>
            <a:r>
              <a:rPr kumimoji="0" lang="ko-KR" altLang="en-US" dirty="0">
                <a:solidFill>
                  <a:srgbClr val="000000"/>
                </a:solidFill>
              </a:rPr>
              <a:t>를 누르면 설치됨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85" y="2420888"/>
            <a:ext cx="6792178" cy="3888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661386" y="2944702"/>
            <a:ext cx="1634415" cy="3355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4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            </a:t>
            </a:r>
            <a:r>
              <a:rPr lang="ko-KR" altLang="en-US" dirty="0"/>
              <a:t>키를 누르면 나타나는 창에서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컴퓨터 오른쪽 클릭 </a:t>
            </a:r>
            <a:r>
              <a:rPr lang="en-US" altLang="ko-KR" dirty="0"/>
              <a:t>&gt; </a:t>
            </a:r>
            <a:r>
              <a:rPr lang="ko-KR" altLang="en-US" dirty="0"/>
              <a:t>속성 클릭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7170" name="Picture 2" descr="D:\조교수업\2016-1\Command_Expro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1412776"/>
            <a:ext cx="13239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t="38" r="42659" b="40176"/>
          <a:stretch/>
        </p:blipFill>
        <p:spPr bwMode="auto">
          <a:xfrm>
            <a:off x="3575720" y="1975340"/>
            <a:ext cx="5279990" cy="342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30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04" y="2276873"/>
            <a:ext cx="7308304" cy="3062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System Architecture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제어판이 아래와 같이 나오면 시스템 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6099877" y="5039054"/>
            <a:ext cx="865611" cy="2596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4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ko-KR" altLang="en-US" dirty="0"/>
              <a:t>고급 시스템 설정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0" b="68808"/>
          <a:stretch/>
        </p:blipFill>
        <p:spPr bwMode="auto">
          <a:xfrm>
            <a:off x="3143672" y="2537231"/>
            <a:ext cx="5868140" cy="22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242229" y="4255592"/>
            <a:ext cx="1170143" cy="2437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41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ko-KR" altLang="en-US" dirty="0"/>
              <a:t>환경 변수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9" y="1988840"/>
            <a:ext cx="46958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645371" y="5423794"/>
            <a:ext cx="1432923" cy="261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900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ko-KR" altLang="en-US" dirty="0"/>
              <a:t>시스템 변수 항목에서 </a:t>
            </a:r>
            <a:r>
              <a:rPr lang="en-US" altLang="ko-KR" dirty="0"/>
              <a:t>Path </a:t>
            </a:r>
            <a:r>
              <a:rPr lang="ko-KR" altLang="en-US" dirty="0"/>
              <a:t>항목을 찾아 클릭 </a:t>
            </a:r>
            <a:r>
              <a:rPr lang="en-US" altLang="ko-KR" dirty="0"/>
              <a:t>&gt; </a:t>
            </a:r>
            <a:r>
              <a:rPr lang="ko-KR" altLang="en-US" dirty="0"/>
              <a:t>편집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7" y="2160290"/>
            <a:ext cx="43529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223792" y="4653136"/>
            <a:ext cx="3744416" cy="261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70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ko-KR" altLang="en-US" dirty="0">
                <a:solidFill>
                  <a:srgbClr val="000000"/>
                </a:solidFill>
              </a:rPr>
              <a:t>아래 시스템 변수 탭에서 </a:t>
            </a:r>
            <a:r>
              <a:rPr kumimoji="0" lang="en-US" altLang="ko-KR" dirty="0">
                <a:solidFill>
                  <a:srgbClr val="000000"/>
                </a:solidFill>
              </a:rPr>
              <a:t>Path</a:t>
            </a:r>
            <a:r>
              <a:rPr kumimoji="0" lang="ko-KR" altLang="en-US" dirty="0">
                <a:solidFill>
                  <a:srgbClr val="000000"/>
                </a:solidFill>
              </a:rPr>
              <a:t>를 찾고 편집 클릭</a:t>
            </a:r>
          </a:p>
          <a:p>
            <a:pPr lvl="1" eaLnBrk="1" hangingPunct="1"/>
            <a:r>
              <a:rPr kumimoji="0" lang="ko-KR" altLang="en-US" dirty="0">
                <a:solidFill>
                  <a:srgbClr val="000000"/>
                </a:solidFill>
              </a:rPr>
              <a:t>변수 값의 가장 끝으로 간 후에 </a:t>
            </a:r>
            <a:r>
              <a:rPr kumimoji="0" lang="en-US" altLang="ko-KR" dirty="0">
                <a:solidFill>
                  <a:srgbClr val="C00000"/>
                </a:solidFill>
              </a:rPr>
              <a:t>;C:\</a:t>
            </a:r>
            <a:r>
              <a:rPr kumimoji="0" lang="en-US" altLang="ko-KR" dirty="0" err="1">
                <a:solidFill>
                  <a:srgbClr val="C00000"/>
                </a:solidFill>
              </a:rPr>
              <a:t>MinGW</a:t>
            </a:r>
            <a:r>
              <a:rPr kumimoji="0" lang="en-US" altLang="ko-KR" dirty="0">
                <a:solidFill>
                  <a:srgbClr val="C00000"/>
                </a:solidFill>
              </a:rPr>
              <a:t>\bin;</a:t>
            </a:r>
            <a:r>
              <a:rPr kumimoji="0" lang="en-US" altLang="ko-KR" dirty="0">
                <a:solidFill>
                  <a:srgbClr val="000000"/>
                </a:solidFill>
              </a:rPr>
              <a:t> </a:t>
            </a:r>
            <a:r>
              <a:rPr kumimoji="0" lang="ko-KR" altLang="en-US" dirty="0">
                <a:solidFill>
                  <a:srgbClr val="000000"/>
                </a:solidFill>
              </a:rPr>
              <a:t>라고 추가 후 확인을 눌러 종료</a:t>
            </a:r>
            <a:endParaRPr kumimoji="0" lang="en-US" altLang="ko-KR" dirty="0">
              <a:solidFill>
                <a:srgbClr val="000000"/>
              </a:solidFill>
            </a:endParaRPr>
          </a:p>
          <a:p>
            <a:pPr lvl="1" eaLnBrk="1" hangingPunct="1"/>
            <a:endParaRPr kumimoji="0" lang="en-US" altLang="ko-KR" dirty="0">
              <a:solidFill>
                <a:srgbClr val="000000"/>
              </a:solidFill>
            </a:endParaRPr>
          </a:p>
          <a:p>
            <a:pPr lvl="1" eaLnBrk="1" hangingPunct="1"/>
            <a:endParaRPr kumimoji="0" lang="en-US" altLang="ko-KR" dirty="0">
              <a:solidFill>
                <a:srgbClr val="000000"/>
              </a:solidFill>
            </a:endParaRPr>
          </a:p>
          <a:p>
            <a:pPr lvl="1" eaLnBrk="1" hangingPunct="1"/>
            <a:endParaRPr kumimoji="0" lang="en-US" altLang="ko-KR" dirty="0">
              <a:solidFill>
                <a:srgbClr val="000000"/>
              </a:solidFill>
            </a:endParaRPr>
          </a:p>
          <a:p>
            <a:pPr lvl="1" eaLnBrk="1" hangingPunct="1"/>
            <a:endParaRPr kumimoji="0" lang="en-US" altLang="ko-KR" dirty="0">
              <a:solidFill>
                <a:srgbClr val="000000"/>
              </a:solidFill>
            </a:endParaRPr>
          </a:p>
          <a:p>
            <a:pPr lvl="1" eaLnBrk="1" hangingPunct="1"/>
            <a:endParaRPr kumimoji="0" lang="en-US" altLang="ko-KR" dirty="0">
              <a:solidFill>
                <a:srgbClr val="000000"/>
              </a:solidFill>
            </a:endParaRPr>
          </a:p>
          <a:p>
            <a:pPr lvl="1" eaLnBrk="1" hangingPunct="1"/>
            <a:endParaRPr kumimoji="0" lang="en-US" altLang="ko-KR" dirty="0">
              <a:solidFill>
                <a:srgbClr val="000000"/>
              </a:solidFill>
            </a:endParaRP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79" y="2852936"/>
            <a:ext cx="62198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290961"/>
            <a:ext cx="4165948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67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            </a:t>
            </a:r>
            <a:r>
              <a:rPr lang="ko-KR" altLang="en-US" dirty="0"/>
              <a:t>키를 누르면 나타나는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실행창에 </a:t>
            </a:r>
            <a:r>
              <a:rPr lang="en-US" altLang="ko-KR" dirty="0" err="1"/>
              <a:t>cmd</a:t>
            </a:r>
            <a:r>
              <a:rPr lang="ko-KR" altLang="en-US" dirty="0"/>
              <a:t>입력 후 확인 클릭</a:t>
            </a:r>
            <a:r>
              <a:rPr lang="en-US" altLang="ko-KR" dirty="0"/>
              <a:t>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4098" name="Picture 2" descr="D:\조교수업\2016-1\Command_Ru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82" y="1268761"/>
            <a:ext cx="1368152" cy="75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82" y="2204865"/>
            <a:ext cx="41910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62566" y="3120236"/>
            <a:ext cx="607698" cy="287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588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1" y="2348880"/>
            <a:ext cx="8915400" cy="2038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ko-KR" altLang="en-US" dirty="0"/>
              <a:t>명령 프롬프트에 </a:t>
            </a:r>
            <a:r>
              <a:rPr lang="en-US" altLang="ko-KR" dirty="0" err="1"/>
              <a:t>gcc</a:t>
            </a:r>
            <a:r>
              <a:rPr lang="en-US" altLang="ko-KR" dirty="0"/>
              <a:t> –v </a:t>
            </a:r>
            <a:r>
              <a:rPr lang="ko-KR" altLang="en-US" dirty="0"/>
              <a:t>입력 후 결과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위와 같은 화면이 나타나면 </a:t>
            </a:r>
            <a:r>
              <a:rPr lang="en-US" altLang="ko-KR" dirty="0" err="1"/>
              <a:t>MinGW</a:t>
            </a:r>
            <a:r>
              <a:rPr lang="en-US" altLang="ko-KR" dirty="0"/>
              <a:t> </a:t>
            </a:r>
            <a:r>
              <a:rPr lang="ko-KR" altLang="en-US" dirty="0"/>
              <a:t>설치 완료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26" name="직사각형 25"/>
          <p:cNvSpPr/>
          <p:nvPr/>
        </p:nvSpPr>
        <p:spPr>
          <a:xfrm>
            <a:off x="1657352" y="2348880"/>
            <a:ext cx="2513484" cy="155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668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Eclipse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ko-KR" dirty="0">
                <a:solidFill>
                  <a:srgbClr val="000000"/>
                </a:solidFill>
              </a:rPr>
              <a:t>Eclipse </a:t>
            </a:r>
            <a:r>
              <a:rPr kumimoji="0" lang="ko-KR" altLang="en-US" dirty="0">
                <a:solidFill>
                  <a:srgbClr val="000000"/>
                </a:solidFill>
              </a:rPr>
              <a:t>실행하여 </a:t>
            </a:r>
            <a:r>
              <a:rPr kumimoji="0" lang="en-US" altLang="ko-KR" dirty="0">
                <a:solidFill>
                  <a:srgbClr val="000000"/>
                </a:solidFill>
              </a:rPr>
              <a:t>Window – Preference</a:t>
            </a:r>
            <a:r>
              <a:rPr kumimoji="0" lang="ko-KR" altLang="en-US" dirty="0">
                <a:solidFill>
                  <a:srgbClr val="000000"/>
                </a:solidFill>
              </a:rPr>
              <a:t> 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639" y="2018690"/>
            <a:ext cx="6152722" cy="420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4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Eclipse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ko-KR" dirty="0">
                <a:solidFill>
                  <a:srgbClr val="000000"/>
                </a:solidFill>
              </a:rPr>
              <a:t>C/C++ -&gt; new C/C++ Project Wizard -&gt; </a:t>
            </a:r>
            <a:r>
              <a:rPr kumimoji="0" lang="en-US" altLang="ko-KR" dirty="0" err="1">
                <a:solidFill>
                  <a:srgbClr val="000000"/>
                </a:solidFill>
              </a:rPr>
              <a:t>Makefile</a:t>
            </a:r>
            <a:r>
              <a:rPr kumimoji="0" lang="en-US" altLang="ko-KR" dirty="0">
                <a:solidFill>
                  <a:srgbClr val="000000"/>
                </a:solidFill>
              </a:rPr>
              <a:t> Project -&gt; Binary Parsers </a:t>
            </a:r>
            <a:r>
              <a:rPr kumimoji="0" lang="ko-KR" altLang="en-US" dirty="0">
                <a:solidFill>
                  <a:srgbClr val="000000"/>
                </a:solidFill>
              </a:rPr>
              <a:t>탭에서 </a:t>
            </a:r>
            <a:r>
              <a:rPr kumimoji="0" lang="en-US" altLang="ko-KR" dirty="0">
                <a:solidFill>
                  <a:srgbClr val="000000"/>
                </a:solidFill>
              </a:rPr>
              <a:t>GNU Elf Parser</a:t>
            </a:r>
            <a:r>
              <a:rPr kumimoji="0" lang="ko-KR" altLang="en-US" dirty="0">
                <a:solidFill>
                  <a:srgbClr val="000000"/>
                </a:solidFill>
              </a:rPr>
              <a:t>에 체크</a:t>
            </a:r>
            <a:endParaRPr kumimoji="0" lang="en-US" altLang="ko-KR" dirty="0">
              <a:solidFill>
                <a:srgbClr val="00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86C168-72DB-4525-A11C-3A68F8EA2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7"/>
          <a:stretch/>
        </p:blipFill>
        <p:spPr>
          <a:xfrm>
            <a:off x="3137975" y="2236785"/>
            <a:ext cx="4614209" cy="44769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B51C17-96DE-4709-AC33-242C138241F2}"/>
              </a:ext>
            </a:extLst>
          </p:cNvPr>
          <p:cNvSpPr/>
          <p:nvPr/>
        </p:nvSpPr>
        <p:spPr>
          <a:xfrm>
            <a:off x="3137974" y="2636912"/>
            <a:ext cx="869793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E48E13-F91D-4892-A73A-22804C444E8F}"/>
              </a:ext>
            </a:extLst>
          </p:cNvPr>
          <p:cNvSpPr/>
          <p:nvPr/>
        </p:nvSpPr>
        <p:spPr>
          <a:xfrm>
            <a:off x="4223792" y="2996952"/>
            <a:ext cx="72008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5AA59B-9948-4DC5-8617-2202ADDB236C}"/>
              </a:ext>
            </a:extLst>
          </p:cNvPr>
          <p:cNvSpPr/>
          <p:nvPr/>
        </p:nvSpPr>
        <p:spPr>
          <a:xfrm>
            <a:off x="4412784" y="4020304"/>
            <a:ext cx="72008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B0FF57-7D69-4CAD-9817-CE6099197E3E}"/>
              </a:ext>
            </a:extLst>
          </p:cNvPr>
          <p:cNvSpPr/>
          <p:nvPr/>
        </p:nvSpPr>
        <p:spPr>
          <a:xfrm>
            <a:off x="3287686" y="4437100"/>
            <a:ext cx="792089" cy="216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0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Eclipse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en-US" altLang="ko-KR" dirty="0">
                <a:solidFill>
                  <a:srgbClr val="000000"/>
                </a:solidFill>
              </a:rPr>
              <a:t>Builder Settings </a:t>
            </a:r>
            <a:r>
              <a:rPr kumimoji="0" lang="ko-KR" altLang="en-US" dirty="0">
                <a:solidFill>
                  <a:srgbClr val="000000"/>
                </a:solidFill>
              </a:rPr>
              <a:t>탭에서 </a:t>
            </a:r>
            <a:r>
              <a:rPr kumimoji="0" lang="en-US" altLang="ko-KR" dirty="0">
                <a:solidFill>
                  <a:srgbClr val="000000"/>
                </a:solidFill>
              </a:rPr>
              <a:t>Use default build command </a:t>
            </a:r>
            <a:r>
              <a:rPr kumimoji="0" lang="ko-KR" altLang="en-US" dirty="0">
                <a:solidFill>
                  <a:srgbClr val="000000"/>
                </a:solidFill>
              </a:rPr>
              <a:t>체크를 해제 후 </a:t>
            </a:r>
            <a:br>
              <a:rPr kumimoji="0" lang="en-US" altLang="ko-KR" dirty="0">
                <a:solidFill>
                  <a:srgbClr val="000000"/>
                </a:solidFill>
              </a:rPr>
            </a:br>
            <a:r>
              <a:rPr kumimoji="0" lang="ko-KR" altLang="en-US" dirty="0">
                <a:solidFill>
                  <a:srgbClr val="000000"/>
                </a:solidFill>
              </a:rPr>
              <a:t>아래 </a:t>
            </a:r>
            <a:r>
              <a:rPr kumimoji="0" lang="en-US" altLang="ko-KR" dirty="0">
                <a:solidFill>
                  <a:srgbClr val="000000"/>
                </a:solidFill>
              </a:rPr>
              <a:t>Build command</a:t>
            </a:r>
            <a:r>
              <a:rPr kumimoji="0" lang="ko-KR" altLang="en-US" dirty="0">
                <a:solidFill>
                  <a:srgbClr val="000000"/>
                </a:solidFill>
              </a:rPr>
              <a:t>를 </a:t>
            </a:r>
            <a:r>
              <a:rPr kumimoji="0" lang="en-US" altLang="ko-KR" dirty="0">
                <a:solidFill>
                  <a:srgbClr val="000000"/>
                </a:solidFill>
              </a:rPr>
              <a:t>mingw32-make.exe </a:t>
            </a:r>
            <a:r>
              <a:rPr kumimoji="0" lang="ko-KR" altLang="en-US" dirty="0">
                <a:solidFill>
                  <a:srgbClr val="000000"/>
                </a:solidFill>
              </a:rPr>
              <a:t>로 바꿈</a:t>
            </a:r>
            <a:endParaRPr kumimoji="0" lang="en-US" altLang="ko-KR" dirty="0">
              <a:solidFill>
                <a:srgbClr val="00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9D4B5D-9241-4984-85EA-E8726F8D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090" y="2357203"/>
            <a:ext cx="8095820" cy="38800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48A167-4E97-40ED-A372-F5C80ED49451}"/>
              </a:ext>
            </a:extLst>
          </p:cNvPr>
          <p:cNvSpPr/>
          <p:nvPr/>
        </p:nvSpPr>
        <p:spPr>
          <a:xfrm>
            <a:off x="2423592" y="3465096"/>
            <a:ext cx="28803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F39E59-A6B6-42A1-B9F4-2962E57D2D2B}"/>
              </a:ext>
            </a:extLst>
          </p:cNvPr>
          <p:cNvSpPr/>
          <p:nvPr/>
        </p:nvSpPr>
        <p:spPr>
          <a:xfrm>
            <a:off x="3748058" y="3777192"/>
            <a:ext cx="3123376" cy="34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86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C Project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en-US" altLang="ko-KR" dirty="0">
                <a:solidFill>
                  <a:srgbClr val="000000"/>
                </a:solidFill>
              </a:rPr>
              <a:t>File &gt; New &gt; C/C++ Project</a:t>
            </a:r>
            <a:r>
              <a:rPr kumimoji="0" lang="ko-KR" altLang="en-US" dirty="0">
                <a:solidFill>
                  <a:srgbClr val="000000"/>
                </a:solidFill>
              </a:rPr>
              <a:t>를 클릭하여 </a:t>
            </a:r>
            <a:r>
              <a:rPr kumimoji="0" lang="en-US" altLang="ko-KR" dirty="0">
                <a:solidFill>
                  <a:srgbClr val="000000"/>
                </a:solidFill>
              </a:rPr>
              <a:t>C Project </a:t>
            </a:r>
            <a:r>
              <a:rPr kumimoji="0" lang="ko-KR" altLang="en-US" dirty="0">
                <a:solidFill>
                  <a:srgbClr val="000000"/>
                </a:solidFill>
              </a:rPr>
              <a:t>생성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D80A97-27EA-47BE-A27C-3D41276BA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2" t="16401" r="13281" b="26201"/>
          <a:stretch/>
        </p:blipFill>
        <p:spPr>
          <a:xfrm>
            <a:off x="479376" y="1872507"/>
            <a:ext cx="6192688" cy="4364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B2315F-C3C1-448B-AF46-A28BD2F5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70" y="1872507"/>
            <a:ext cx="4829175" cy="4648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38A75A-3F55-4333-A78F-B9869381170F}"/>
              </a:ext>
            </a:extLst>
          </p:cNvPr>
          <p:cNvSpPr/>
          <p:nvPr/>
        </p:nvSpPr>
        <p:spPr>
          <a:xfrm>
            <a:off x="7498130" y="3321080"/>
            <a:ext cx="3788102" cy="6467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9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System Architecture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제어판이 아래와 같이 나오면 시스템 클릭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9" y="2547939"/>
            <a:ext cx="53435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630476" y="3771788"/>
            <a:ext cx="2520280" cy="2596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04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C Project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en-US" altLang="ko-KR" dirty="0">
                <a:solidFill>
                  <a:srgbClr val="000000"/>
                </a:solidFill>
              </a:rPr>
              <a:t>Project name </a:t>
            </a:r>
            <a:r>
              <a:rPr kumimoji="0" lang="ko-KR" altLang="en-US" dirty="0">
                <a:solidFill>
                  <a:srgbClr val="000000"/>
                </a:solidFill>
              </a:rPr>
              <a:t>을 설정 후</a:t>
            </a:r>
            <a:r>
              <a:rPr kumimoji="0" lang="en-US" altLang="ko-KR" dirty="0">
                <a:solidFill>
                  <a:srgbClr val="000000"/>
                </a:solidFill>
              </a:rPr>
              <a:t>, Empty Project</a:t>
            </a:r>
            <a:r>
              <a:rPr kumimoji="0" lang="ko-KR" altLang="en-US" dirty="0">
                <a:solidFill>
                  <a:srgbClr val="000000"/>
                </a:solidFill>
              </a:rPr>
              <a:t>와 </a:t>
            </a:r>
            <a:r>
              <a:rPr kumimoji="0" lang="en-US" altLang="ko-KR" dirty="0" err="1">
                <a:solidFill>
                  <a:srgbClr val="000000"/>
                </a:solidFill>
              </a:rPr>
              <a:t>MinGW</a:t>
            </a:r>
            <a:r>
              <a:rPr kumimoji="0" lang="en-US" altLang="ko-KR" dirty="0">
                <a:solidFill>
                  <a:srgbClr val="000000"/>
                </a:solidFill>
              </a:rPr>
              <a:t> GCC</a:t>
            </a:r>
            <a:r>
              <a:rPr kumimoji="0" lang="ko-KR" altLang="en-US" dirty="0">
                <a:solidFill>
                  <a:srgbClr val="000000"/>
                </a:solidFill>
              </a:rPr>
              <a:t>를 선택한 후에 </a:t>
            </a:r>
            <a:r>
              <a:rPr kumimoji="0" lang="en-US" altLang="ko-KR" dirty="0">
                <a:solidFill>
                  <a:srgbClr val="000000"/>
                </a:solidFill>
              </a:rPr>
              <a:t>Finish</a:t>
            </a:r>
            <a:r>
              <a:rPr kumimoji="0" lang="ko-KR" altLang="en-US" dirty="0">
                <a:solidFill>
                  <a:srgbClr val="000000"/>
                </a:solidFill>
              </a:rPr>
              <a:t>를 눌러 </a:t>
            </a:r>
            <a:r>
              <a:rPr kumimoji="0" lang="en-US" altLang="ko-KR" dirty="0">
                <a:solidFill>
                  <a:srgbClr val="000000"/>
                </a:solidFill>
              </a:rPr>
              <a:t>Project</a:t>
            </a:r>
            <a:r>
              <a:rPr kumimoji="0" lang="ko-KR" altLang="en-US" dirty="0">
                <a:solidFill>
                  <a:srgbClr val="000000"/>
                </a:solidFill>
              </a:rPr>
              <a:t>를 생성</a:t>
            </a:r>
            <a:endParaRPr kumimoji="0" lang="en-US" altLang="ko-KR" dirty="0">
              <a:solidFill>
                <a:srgbClr val="00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04" y="2297198"/>
            <a:ext cx="3528392" cy="406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063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C </a:t>
            </a:r>
            <a:r>
              <a:rPr lang="ko-KR" altLang="en-US" dirty="0"/>
              <a:t>프로그램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ko-KR" altLang="en-US" dirty="0">
                <a:solidFill>
                  <a:srgbClr val="000000"/>
                </a:solidFill>
              </a:rPr>
              <a:t>프로젝트 이름인 </a:t>
            </a:r>
            <a:r>
              <a:rPr kumimoji="0" lang="en-US" altLang="ko-KR" dirty="0">
                <a:solidFill>
                  <a:srgbClr val="000000"/>
                </a:solidFill>
              </a:rPr>
              <a:t>Hello </a:t>
            </a:r>
            <a:r>
              <a:rPr kumimoji="0" lang="ko-KR" altLang="en-US" dirty="0">
                <a:solidFill>
                  <a:srgbClr val="000000"/>
                </a:solidFill>
              </a:rPr>
              <a:t>오른쪽 클릭 </a:t>
            </a:r>
            <a:r>
              <a:rPr kumimoji="0" lang="en-US" altLang="ko-KR" dirty="0">
                <a:solidFill>
                  <a:srgbClr val="000000"/>
                </a:solidFill>
              </a:rPr>
              <a:t>&gt; New &gt; Source File</a:t>
            </a:r>
            <a:r>
              <a:rPr kumimoji="0" lang="ko-KR" altLang="en-US" dirty="0">
                <a:solidFill>
                  <a:srgbClr val="000000"/>
                </a:solidFill>
              </a:rPr>
              <a:t>을 클릭하여 소스 파일 생성</a:t>
            </a:r>
            <a:endParaRPr kumimoji="0" lang="en-US" altLang="ko-KR" dirty="0">
              <a:solidFill>
                <a:srgbClr val="000000"/>
              </a:solidFill>
            </a:endParaRPr>
          </a:p>
          <a:p>
            <a:pPr lvl="1" eaLnBrk="1" hangingPunct="1"/>
            <a:r>
              <a:rPr kumimoji="0" lang="ko-KR" altLang="en-US" dirty="0">
                <a:solidFill>
                  <a:srgbClr val="000000"/>
                </a:solidFill>
              </a:rPr>
              <a:t>소스 파일의 이름은 </a:t>
            </a:r>
            <a:r>
              <a:rPr kumimoji="0" lang="en-US" altLang="ko-KR" dirty="0" err="1">
                <a:solidFill>
                  <a:srgbClr val="000000"/>
                </a:solidFill>
              </a:rPr>
              <a:t>XXX.c</a:t>
            </a:r>
            <a:r>
              <a:rPr kumimoji="0" lang="en-US" altLang="ko-KR" dirty="0">
                <a:solidFill>
                  <a:srgbClr val="000000"/>
                </a:solidFill>
              </a:rPr>
              <a:t> </a:t>
            </a:r>
            <a:r>
              <a:rPr kumimoji="0" lang="ko-KR" altLang="en-US" dirty="0">
                <a:solidFill>
                  <a:srgbClr val="000000"/>
                </a:solidFill>
              </a:rPr>
              <a:t>로 끝나게 생성함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852937"/>
            <a:ext cx="5118464" cy="344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3" y="2852937"/>
            <a:ext cx="3775440" cy="307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175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C </a:t>
            </a:r>
            <a:r>
              <a:rPr lang="ko-KR" altLang="en-US" dirty="0"/>
              <a:t>프로그램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 err="1"/>
              <a:t>main.c</a:t>
            </a:r>
            <a:r>
              <a:rPr lang="ko-KR" altLang="en-US" dirty="0"/>
              <a:t>에 소스</a:t>
            </a:r>
            <a:r>
              <a:rPr lang="en-US" altLang="ko-KR" dirty="0"/>
              <a:t> </a:t>
            </a:r>
            <a:r>
              <a:rPr lang="ko-KR" altLang="en-US" dirty="0"/>
              <a:t>코드 작성 후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  <a:r>
              <a:rPr lang="en-US" altLang="ko-KR" dirty="0"/>
              <a:t>(Ctrl + 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8DD76C-A5B5-4CAA-89C3-3DEEC2B3D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47"/>
          <a:stretch/>
        </p:blipFill>
        <p:spPr>
          <a:xfrm>
            <a:off x="1325574" y="2393604"/>
            <a:ext cx="9979003" cy="340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7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C </a:t>
            </a:r>
            <a:r>
              <a:rPr lang="ko-KR" altLang="en-US" dirty="0"/>
              <a:t>프로그램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ko-KR" dirty="0">
                <a:solidFill>
                  <a:srgbClr val="000000"/>
                </a:solidFill>
              </a:rPr>
              <a:t>Ctrl + B (</a:t>
            </a:r>
            <a:r>
              <a:rPr kumimoji="0" lang="ko-KR" altLang="en-US" dirty="0">
                <a:solidFill>
                  <a:srgbClr val="000000"/>
                </a:solidFill>
              </a:rPr>
              <a:t>빌드</a:t>
            </a:r>
            <a:r>
              <a:rPr kumimoji="0" lang="en-US" altLang="ko-KR" dirty="0">
                <a:solidFill>
                  <a:srgbClr val="000000"/>
                </a:solidFill>
              </a:rPr>
              <a:t>)</a:t>
            </a:r>
            <a:r>
              <a:rPr kumimoji="0" lang="ko-KR" altLang="en-US" dirty="0">
                <a:solidFill>
                  <a:srgbClr val="000000"/>
                </a:solidFill>
              </a:rPr>
              <a:t>를 눌러 빌드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54747"/>
          <a:stretch/>
        </p:blipFill>
        <p:spPr>
          <a:xfrm>
            <a:off x="1325574" y="2393604"/>
            <a:ext cx="9979003" cy="34025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15480" y="3825082"/>
            <a:ext cx="2304256" cy="1782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645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C </a:t>
            </a:r>
            <a:r>
              <a:rPr lang="ko-KR" altLang="en-US" dirty="0"/>
              <a:t>프로그램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ko-KR" dirty="0">
                <a:solidFill>
                  <a:srgbClr val="000000"/>
                </a:solidFill>
              </a:rPr>
              <a:t>Ctrl + F11(</a:t>
            </a:r>
            <a:r>
              <a:rPr kumimoji="0" lang="ko-KR" altLang="en-US" dirty="0">
                <a:solidFill>
                  <a:srgbClr val="000000"/>
                </a:solidFill>
              </a:rPr>
              <a:t>실행</a:t>
            </a:r>
            <a:r>
              <a:rPr kumimoji="0" lang="en-US" altLang="ko-KR" dirty="0">
                <a:solidFill>
                  <a:srgbClr val="000000"/>
                </a:solidFill>
              </a:rPr>
              <a:t>)</a:t>
            </a:r>
            <a:r>
              <a:rPr kumimoji="0" lang="ko-KR" altLang="en-US" dirty="0">
                <a:solidFill>
                  <a:srgbClr val="000000"/>
                </a:solidFill>
              </a:rPr>
              <a:t>을 하여 아래의 창에서 결과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023955"/>
            <a:ext cx="2438400" cy="4086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1896847"/>
            <a:ext cx="5760640" cy="43404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91544" y="2852937"/>
            <a:ext cx="1728192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84031" y="5219022"/>
            <a:ext cx="4188719" cy="370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22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레포트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420EABA-B1BF-47AE-AE23-40236F63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2" y="1268883"/>
            <a:ext cx="10534649" cy="4824413"/>
          </a:xfrm>
        </p:spPr>
        <p:txBody>
          <a:bodyPr/>
          <a:lstStyle/>
          <a:p>
            <a:r>
              <a:rPr lang="ko-KR" altLang="en-US" dirty="0" err="1"/>
              <a:t>레포트</a:t>
            </a:r>
            <a:r>
              <a:rPr lang="ko-KR" altLang="en-US" dirty="0"/>
              <a:t> 작성 순서</a:t>
            </a:r>
            <a:endParaRPr lang="en-US" altLang="ko-KR" dirty="0"/>
          </a:p>
          <a:p>
            <a:endParaRPr lang="en-US" altLang="ko-KR" sz="105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문제정의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문제 해결방법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소스코드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결과화면 및 분석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느낀점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9149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420EABA-B1BF-47AE-AE23-40236F63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2" y="1268883"/>
            <a:ext cx="10534649" cy="4824413"/>
          </a:xfrm>
        </p:spPr>
        <p:txBody>
          <a:bodyPr/>
          <a:lstStyle/>
          <a:p>
            <a:r>
              <a:rPr lang="ko-KR" altLang="en-US" dirty="0" err="1"/>
              <a:t>레포트</a:t>
            </a:r>
            <a:r>
              <a:rPr lang="en-US" altLang="ko-KR" dirty="0"/>
              <a:t>(</a:t>
            </a:r>
            <a:r>
              <a:rPr lang="ko-KR" altLang="en-US" dirty="0"/>
              <a:t>과제</a:t>
            </a:r>
            <a:r>
              <a:rPr lang="en-US" altLang="ko-KR" dirty="0"/>
              <a:t>)</a:t>
            </a:r>
            <a:r>
              <a:rPr lang="ko-KR" altLang="en-US" dirty="0"/>
              <a:t> 제출 시 표지포함해서 프린트해서 제출</a:t>
            </a:r>
            <a:r>
              <a:rPr lang="en-US" altLang="ko-KR" dirty="0"/>
              <a:t>, </a:t>
            </a:r>
            <a:r>
              <a:rPr lang="ko-KR" altLang="en-US" dirty="0" err="1"/>
              <a:t>이클래스</a:t>
            </a:r>
            <a:r>
              <a:rPr lang="ko-KR" altLang="en-US" dirty="0"/>
              <a:t> 제출 불가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전주 실습시간 실습 내용들이 과제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질문사항은 </a:t>
            </a:r>
            <a:r>
              <a:rPr lang="en-US" altLang="ko-KR" dirty="0">
                <a:hlinkClick r:id="rId3"/>
              </a:rPr>
              <a:t>tina8899@naver.com</a:t>
            </a:r>
            <a:r>
              <a:rPr lang="en-US" altLang="ko-KR" dirty="0"/>
              <a:t> </a:t>
            </a:r>
            <a:r>
              <a:rPr lang="ko-KR" altLang="en-US" dirty="0"/>
              <a:t>으로</a:t>
            </a:r>
            <a:br>
              <a:rPr lang="en-US" altLang="ko-KR" dirty="0"/>
            </a:br>
            <a:r>
              <a:rPr lang="ko-KR" altLang="en-US" dirty="0"/>
              <a:t>제목</a:t>
            </a:r>
            <a:r>
              <a:rPr lang="en-US" altLang="ko-KR" dirty="0"/>
              <a:t>:[</a:t>
            </a:r>
            <a:r>
              <a:rPr lang="ko-KR" altLang="en-US" dirty="0" err="1"/>
              <a:t>컴개</a:t>
            </a:r>
            <a:r>
              <a:rPr lang="ko-KR" altLang="en-US" dirty="0"/>
              <a:t> 화</a:t>
            </a:r>
            <a:r>
              <a:rPr lang="en-US" altLang="ko-KR" dirty="0"/>
              <a:t>12]</a:t>
            </a:r>
            <a:r>
              <a:rPr lang="ko-KR" altLang="en-US" dirty="0"/>
              <a:t>학번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br>
              <a:rPr lang="en-US" altLang="ko-KR" dirty="0"/>
            </a:br>
            <a:r>
              <a:rPr lang="ko-KR" altLang="en-US" dirty="0"/>
              <a:t>내용</a:t>
            </a:r>
            <a:r>
              <a:rPr lang="en-US" altLang="ko-KR" dirty="0"/>
              <a:t>: </a:t>
            </a:r>
            <a:r>
              <a:rPr lang="ko-KR" altLang="en-US" dirty="0"/>
              <a:t>문의내용</a:t>
            </a:r>
            <a:r>
              <a:rPr lang="en-US" altLang="ko-KR" dirty="0"/>
              <a:t>(</a:t>
            </a:r>
            <a:r>
              <a:rPr lang="ko-KR" altLang="en-US" dirty="0"/>
              <a:t>정확하게</a:t>
            </a:r>
            <a:r>
              <a:rPr lang="en-US" altLang="ko-KR" dirty="0"/>
              <a:t>), </a:t>
            </a:r>
            <a:r>
              <a:rPr lang="ko-KR" altLang="en-US" dirty="0"/>
              <a:t>필요 시 날짜와 시간 약속 후 </a:t>
            </a:r>
            <a:r>
              <a:rPr lang="en-US" altLang="ko-KR" dirty="0"/>
              <a:t>423</a:t>
            </a:r>
            <a:r>
              <a:rPr lang="ko-KR" altLang="en-US" dirty="0"/>
              <a:t>호 방문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533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언어 프로그램의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D7F0E47-E253-4920-A4E4-4418DCB4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44" y="2204863"/>
            <a:ext cx="4814664" cy="28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D0EE36-9339-42FF-8C90-08582AFC0F3A}"/>
              </a:ext>
            </a:extLst>
          </p:cNvPr>
          <p:cNvSpPr/>
          <p:nvPr/>
        </p:nvSpPr>
        <p:spPr>
          <a:xfrm>
            <a:off x="1281335" y="2132855"/>
            <a:ext cx="2960207" cy="502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37EF41-C6C2-4E8C-A7C0-91A299804C37}"/>
              </a:ext>
            </a:extLst>
          </p:cNvPr>
          <p:cNvSpPr/>
          <p:nvPr/>
        </p:nvSpPr>
        <p:spPr>
          <a:xfrm>
            <a:off x="1271463" y="2717303"/>
            <a:ext cx="4832503" cy="2151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20B594-88C9-4411-91E7-2E42E4C5059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241542" y="2384107"/>
            <a:ext cx="1568709" cy="0"/>
          </a:xfrm>
          <a:prstGeom prst="line">
            <a:avLst/>
          </a:prstGeom>
          <a:ln>
            <a:solidFill>
              <a:srgbClr val="002D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3391E2-C00C-4217-B2B0-CB38ED0CF9F8}"/>
              </a:ext>
            </a:extLst>
          </p:cNvPr>
          <p:cNvSpPr txBox="1"/>
          <p:nvPr/>
        </p:nvSpPr>
        <p:spPr>
          <a:xfrm>
            <a:off x="5865340" y="2181374"/>
            <a:ext cx="139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헤더 파일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16273A-539B-4736-B1B2-D3C17E74147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103966" y="3793232"/>
            <a:ext cx="856130" cy="0"/>
          </a:xfrm>
          <a:prstGeom prst="line">
            <a:avLst/>
          </a:prstGeom>
          <a:ln>
            <a:solidFill>
              <a:srgbClr val="002D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601DBA-9F6E-4406-86B5-B35969A0ADC9}"/>
              </a:ext>
            </a:extLst>
          </p:cNvPr>
          <p:cNvSpPr txBox="1"/>
          <p:nvPr/>
        </p:nvSpPr>
        <p:spPr>
          <a:xfrm>
            <a:off x="6960096" y="3635732"/>
            <a:ext cx="229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함수</a:t>
            </a:r>
          </a:p>
        </p:txBody>
      </p:sp>
    </p:spTree>
    <p:extLst>
      <p:ext uri="{BB962C8B-B14F-4D97-AF65-F5344CB8AC3E}">
        <p14:creationId xmlns:p14="http://schemas.microsoft.com/office/powerpoint/2010/main" val="1022561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헤더파일 또는 </a:t>
            </a:r>
            <a:r>
              <a:rPr lang="en-US" altLang="ko-KR" sz="2000" dirty="0"/>
              <a:t>include </a:t>
            </a:r>
            <a:r>
              <a:rPr lang="ko-KR" altLang="en-US" sz="2000" dirty="0"/>
              <a:t>파일이라 부르며 사람들에게 필요한 함수의 집합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화면에 데이터 출력 및 사용자에게 데이터 입력을 받는 함수들을 모아 놓은 파일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헤더파일의 종류는 굉장히 많으며 앞으로 다양한 헤더파일을 사용하게 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헤더파일의 선언 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en-US" altLang="ko-KR" sz="2000" dirty="0">
                <a:solidFill>
                  <a:srgbClr val="FF0000"/>
                </a:solidFill>
              </a:rPr>
              <a:t> #include &lt;~.h&gt; </a:t>
            </a:r>
            <a:r>
              <a:rPr lang="ko-KR" altLang="en-US" sz="2000" dirty="0">
                <a:solidFill>
                  <a:srgbClr val="FF0000"/>
                </a:solidFill>
              </a:rPr>
              <a:t>의 뒤에는 세미콜론이 없다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286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pPr marL="400050"/>
            <a:r>
              <a:rPr lang="ko-KR" altLang="en-US" sz="2000" dirty="0"/>
              <a:t>우리가 구현하고자 하는 프로그램의 심장부</a:t>
            </a:r>
            <a:endParaRPr lang="en-US" altLang="ko-KR" sz="2000" dirty="0"/>
          </a:p>
          <a:p>
            <a:pPr marL="400050"/>
            <a:endParaRPr lang="en-US" altLang="ko-KR" sz="2000" dirty="0"/>
          </a:p>
          <a:p>
            <a:pPr marL="400050"/>
            <a:r>
              <a:rPr lang="ko-KR" altLang="en-US" sz="2000" dirty="0"/>
              <a:t>메인 함수 없이는 프로그램이 존재할 수 없다</a:t>
            </a:r>
            <a:endParaRPr lang="en-US" altLang="ko-KR" sz="2000" dirty="0"/>
          </a:p>
          <a:p>
            <a:pPr marL="400050"/>
            <a:endParaRPr lang="en-US" altLang="ko-KR" sz="2000" dirty="0"/>
          </a:p>
          <a:p>
            <a:pPr marL="400050"/>
            <a:r>
              <a:rPr lang="ko-KR" altLang="en-US" sz="2000" dirty="0"/>
              <a:t>메인 함수 </a:t>
            </a:r>
            <a:r>
              <a:rPr lang="ko-KR" altLang="en-US" sz="2000" dirty="0">
                <a:solidFill>
                  <a:srgbClr val="FF0000"/>
                </a:solidFill>
              </a:rPr>
              <a:t>내부에서 모든 문장은 </a:t>
            </a:r>
            <a:r>
              <a:rPr lang="en-US" altLang="ko-KR" sz="2000" dirty="0">
                <a:solidFill>
                  <a:srgbClr val="FF0000"/>
                </a:solidFill>
              </a:rPr>
              <a:t>;</a:t>
            </a:r>
            <a:r>
              <a:rPr lang="ko-KR" altLang="en-US" sz="2000" dirty="0">
                <a:solidFill>
                  <a:srgbClr val="FF0000"/>
                </a:solidFill>
              </a:rPr>
              <a:t>으로 끝난다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A1D01E-E080-4669-8EF7-C6262F65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21572"/>
            <a:ext cx="2676128" cy="157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923C228E-7341-4053-B375-AAC5F89C2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3875"/>
            <a:ext cx="3036168" cy="129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F3384A-E596-4936-A258-17E22A4FCDE2}"/>
              </a:ext>
            </a:extLst>
          </p:cNvPr>
          <p:cNvCxnSpPr>
            <a:cxnSpLocks/>
          </p:cNvCxnSpPr>
          <p:nvPr/>
        </p:nvCxnSpPr>
        <p:spPr>
          <a:xfrm>
            <a:off x="2639616" y="4861707"/>
            <a:ext cx="0" cy="431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ABAF22-7974-4324-A11D-F22C1709572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94140" y="4653136"/>
            <a:ext cx="0" cy="612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114DF2-0796-4D3B-B64C-52F468AA1C1C}"/>
              </a:ext>
            </a:extLst>
          </p:cNvPr>
          <p:cNvSpPr txBox="1"/>
          <p:nvPr/>
        </p:nvSpPr>
        <p:spPr>
          <a:xfrm>
            <a:off x="1254709" y="5292774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형태의 메인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45469-B67A-46C4-9C5E-15B8BC1C44F6}"/>
              </a:ext>
            </a:extLst>
          </p:cNvPr>
          <p:cNvSpPr txBox="1"/>
          <p:nvPr/>
        </p:nvSpPr>
        <p:spPr>
          <a:xfrm>
            <a:off x="4943872" y="5292774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가능한 형태의 메인 함수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2DBCF8-681E-4856-923D-BA97A451EF77}"/>
              </a:ext>
            </a:extLst>
          </p:cNvPr>
          <p:cNvSpPr/>
          <p:nvPr/>
        </p:nvSpPr>
        <p:spPr>
          <a:xfrm>
            <a:off x="1487640" y="3613222"/>
            <a:ext cx="380522" cy="17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351CE1-CCCB-4F16-9963-5B49DFD4E911}"/>
              </a:ext>
            </a:extLst>
          </p:cNvPr>
          <p:cNvSpPr/>
          <p:nvPr/>
        </p:nvSpPr>
        <p:spPr>
          <a:xfrm>
            <a:off x="1823931" y="4365104"/>
            <a:ext cx="815685" cy="17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D992E8-CAB5-4E06-85DE-8883C7DC92BE}"/>
              </a:ext>
            </a:extLst>
          </p:cNvPr>
          <p:cNvSpPr/>
          <p:nvPr/>
        </p:nvSpPr>
        <p:spPr>
          <a:xfrm>
            <a:off x="5078217" y="3782874"/>
            <a:ext cx="507337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240F9-1893-4F52-8281-0D15EBC77812}"/>
              </a:ext>
            </a:extLst>
          </p:cNvPr>
          <p:cNvSpPr txBox="1"/>
          <p:nvPr/>
        </p:nvSpPr>
        <p:spPr>
          <a:xfrm>
            <a:off x="4953397" y="5662106"/>
            <a:ext cx="350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없다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47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http://www.oracle.com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en-US" altLang="ko-KR" dirty="0"/>
              <a:t>Menu -&gt; Developers -&gt; Java </a:t>
            </a:r>
            <a:r>
              <a:rPr lang="ko-KR" altLang="en-US" dirty="0"/>
              <a:t>클릭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6456040" y="4221088"/>
            <a:ext cx="1512168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EE7181-DE98-4FC1-BE68-54E6F88C5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0363" r="1961" b="18697"/>
          <a:stretch/>
        </p:blipFill>
        <p:spPr>
          <a:xfrm>
            <a:off x="1847528" y="2322636"/>
            <a:ext cx="7632848" cy="40849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44972" y="4509120"/>
            <a:ext cx="151472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A6AA77-FF0F-4630-AA9A-F374B24AA111}"/>
              </a:ext>
            </a:extLst>
          </p:cNvPr>
          <p:cNvSpPr/>
          <p:nvPr/>
        </p:nvSpPr>
        <p:spPr>
          <a:xfrm>
            <a:off x="3359696" y="3155306"/>
            <a:ext cx="151472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9706F7-BAFC-4C87-921F-6B2001C38404}"/>
              </a:ext>
            </a:extLst>
          </p:cNvPr>
          <p:cNvSpPr/>
          <p:nvPr/>
        </p:nvSpPr>
        <p:spPr>
          <a:xfrm>
            <a:off x="1844972" y="2334382"/>
            <a:ext cx="464842" cy="3745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14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A297C97-5A64-4D42-9A38-A14D64569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"/>
          <a:stretch/>
        </p:blipFill>
        <p:spPr>
          <a:xfrm>
            <a:off x="1127448" y="2708920"/>
            <a:ext cx="6096808" cy="30710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간략한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3" y="1340768"/>
            <a:ext cx="2239936" cy="56415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/>
              <a:t>함수의 출력 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2DBCF8-681E-4856-923D-BA97A451EF77}"/>
              </a:ext>
            </a:extLst>
          </p:cNvPr>
          <p:cNvSpPr/>
          <p:nvPr/>
        </p:nvSpPr>
        <p:spPr>
          <a:xfrm>
            <a:off x="1154187" y="3429001"/>
            <a:ext cx="552587" cy="41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351CE1-CCCB-4F16-9963-5B49DFD4E911}"/>
              </a:ext>
            </a:extLst>
          </p:cNvPr>
          <p:cNvSpPr/>
          <p:nvPr/>
        </p:nvSpPr>
        <p:spPr>
          <a:xfrm>
            <a:off x="1779870" y="3429001"/>
            <a:ext cx="715730" cy="413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D992E8-CAB5-4E06-85DE-8883C7DC92BE}"/>
              </a:ext>
            </a:extLst>
          </p:cNvPr>
          <p:cNvSpPr/>
          <p:nvPr/>
        </p:nvSpPr>
        <p:spPr>
          <a:xfrm>
            <a:off x="2571961" y="3429000"/>
            <a:ext cx="715727" cy="413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E04413-4866-430F-8EC7-F2DAB67ECDD5}"/>
              </a:ext>
            </a:extLst>
          </p:cNvPr>
          <p:cNvSpPr/>
          <p:nvPr/>
        </p:nvSpPr>
        <p:spPr>
          <a:xfrm>
            <a:off x="1158523" y="3861048"/>
            <a:ext cx="309223" cy="41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360945-C290-4A09-8EA3-8B795248B94A}"/>
              </a:ext>
            </a:extLst>
          </p:cNvPr>
          <p:cNvSpPr/>
          <p:nvPr/>
        </p:nvSpPr>
        <p:spPr>
          <a:xfrm>
            <a:off x="1694790" y="4124176"/>
            <a:ext cx="3825146" cy="1023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1B1CE-3865-479B-96E8-6371F75FDAAA}"/>
              </a:ext>
            </a:extLst>
          </p:cNvPr>
          <p:cNvSpPr/>
          <p:nvPr/>
        </p:nvSpPr>
        <p:spPr>
          <a:xfrm>
            <a:off x="1703512" y="5157192"/>
            <a:ext cx="397629" cy="41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4E12B37-9645-49D2-8B46-2C12AC22438A}"/>
              </a:ext>
            </a:extLst>
          </p:cNvPr>
          <p:cNvSpPr txBox="1">
            <a:spLocks/>
          </p:cNvSpPr>
          <p:nvPr/>
        </p:nvSpPr>
        <p:spPr bwMode="auto">
          <a:xfrm>
            <a:off x="1767832" y="1712714"/>
            <a:ext cx="2239936" cy="56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92150" indent="-3476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987425" indent="-2936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281113" indent="-292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5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1598613" indent="-315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80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0558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000" kern="0"/>
              <a:t>함수의 이름</a:t>
            </a:r>
            <a:endParaRPr lang="ko-KR" altLang="en-US" sz="2000" kern="0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01E032C-30A7-4CB6-927D-D769A83EA1C9}"/>
              </a:ext>
            </a:extLst>
          </p:cNvPr>
          <p:cNvSpPr txBox="1">
            <a:spLocks/>
          </p:cNvSpPr>
          <p:nvPr/>
        </p:nvSpPr>
        <p:spPr bwMode="auto">
          <a:xfrm>
            <a:off x="2848908" y="2099283"/>
            <a:ext cx="2239936" cy="56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92150" indent="-3476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987425" indent="-2936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281113" indent="-292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5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1598613" indent="-315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80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0558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000" kern="0" dirty="0"/>
              <a:t>함수의 입력 타입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9D4FBF0-E451-40CB-BCD0-642041D55B78}"/>
              </a:ext>
            </a:extLst>
          </p:cNvPr>
          <p:cNvSpPr txBox="1">
            <a:spLocks/>
          </p:cNvSpPr>
          <p:nvPr/>
        </p:nvSpPr>
        <p:spPr bwMode="auto">
          <a:xfrm>
            <a:off x="8104536" y="3728938"/>
            <a:ext cx="2239936" cy="56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92150" indent="-3476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987425" indent="-2936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281113" indent="-292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5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1598613" indent="-315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80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0558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000" kern="0" dirty="0"/>
              <a:t>함수의 시작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B6D524A-10D8-4918-8EE2-2B80D342DC2C}"/>
              </a:ext>
            </a:extLst>
          </p:cNvPr>
          <p:cNvSpPr txBox="1">
            <a:spLocks/>
          </p:cNvSpPr>
          <p:nvPr/>
        </p:nvSpPr>
        <p:spPr bwMode="auto">
          <a:xfrm>
            <a:off x="8104536" y="4449018"/>
            <a:ext cx="2239936" cy="56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92150" indent="-3476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987425" indent="-2936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281113" indent="-292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5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1598613" indent="-315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80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0558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000" kern="0" dirty="0"/>
              <a:t>함수의 몸체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FE965F0-A12C-464B-9E44-EA88F34DA714}"/>
              </a:ext>
            </a:extLst>
          </p:cNvPr>
          <p:cNvSpPr txBox="1">
            <a:spLocks/>
          </p:cNvSpPr>
          <p:nvPr/>
        </p:nvSpPr>
        <p:spPr bwMode="auto">
          <a:xfrm>
            <a:off x="8112224" y="5097090"/>
            <a:ext cx="2239936" cy="56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92150" indent="-3476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987425" indent="-2936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0000"/>
              <a:buFont typeface="Wingdings" pitchFamily="2" charset="2"/>
              <a:buChar char="l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281113" indent="-292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75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1598613" indent="-315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2D56"/>
              </a:buClr>
              <a:buSzPct val="80000"/>
              <a:buFont typeface="Wingdings" pitchFamily="2" charset="2"/>
              <a:buChar char="§"/>
              <a:defRPr kumimoji="1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0558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000" kern="0" dirty="0"/>
              <a:t>함수의 끝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B79D25C-9B0F-4E5B-8BEA-DBA9B0782BB4}"/>
              </a:ext>
            </a:extLst>
          </p:cNvPr>
          <p:cNvCxnSpPr/>
          <p:nvPr/>
        </p:nvCxnSpPr>
        <p:spPr>
          <a:xfrm flipV="1">
            <a:off x="1430480" y="1786576"/>
            <a:ext cx="0" cy="1596945"/>
          </a:xfrm>
          <a:prstGeom prst="line">
            <a:avLst/>
          </a:prstGeom>
          <a:ln w="28575" cap="flat" cmpd="sng" algn="ctr">
            <a:solidFill>
              <a:schemeClr val="dk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1ACAD35-ADC5-4C6F-8CFC-B2A34521AF5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137735" y="2132856"/>
            <a:ext cx="0" cy="1296145"/>
          </a:xfrm>
          <a:prstGeom prst="line">
            <a:avLst/>
          </a:prstGeom>
          <a:ln w="28575" cap="flat" cmpd="sng" algn="ctr">
            <a:solidFill>
              <a:schemeClr val="dk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7B89A99-B297-4448-9E30-F2C885492256}"/>
              </a:ext>
            </a:extLst>
          </p:cNvPr>
          <p:cNvCxnSpPr>
            <a:cxnSpLocks/>
          </p:cNvCxnSpPr>
          <p:nvPr/>
        </p:nvCxnSpPr>
        <p:spPr>
          <a:xfrm flipV="1">
            <a:off x="3274243" y="2504802"/>
            <a:ext cx="13445" cy="924200"/>
          </a:xfrm>
          <a:prstGeom prst="line">
            <a:avLst/>
          </a:prstGeom>
          <a:ln w="28575" cap="flat" cmpd="sng" algn="ctr">
            <a:solidFill>
              <a:schemeClr val="dk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CBD210-EDE8-44AA-B628-470345BFDA8D}"/>
              </a:ext>
            </a:extLst>
          </p:cNvPr>
          <p:cNvCxnSpPr>
            <a:cxnSpLocks/>
          </p:cNvCxnSpPr>
          <p:nvPr/>
        </p:nvCxnSpPr>
        <p:spPr>
          <a:xfrm>
            <a:off x="1498821" y="4011017"/>
            <a:ext cx="6494775" cy="0"/>
          </a:xfrm>
          <a:prstGeom prst="line">
            <a:avLst/>
          </a:prstGeom>
          <a:ln w="28575" cap="flat" cmpd="sng" algn="ctr">
            <a:solidFill>
              <a:schemeClr val="dk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8BED670-4CA5-4A66-93B0-FB6B44CF76F4}"/>
              </a:ext>
            </a:extLst>
          </p:cNvPr>
          <p:cNvCxnSpPr>
            <a:cxnSpLocks/>
          </p:cNvCxnSpPr>
          <p:nvPr/>
        </p:nvCxnSpPr>
        <p:spPr>
          <a:xfrm>
            <a:off x="5527624" y="4730680"/>
            <a:ext cx="2465972" cy="417"/>
          </a:xfrm>
          <a:prstGeom prst="line">
            <a:avLst/>
          </a:prstGeom>
          <a:ln w="28575" cap="flat" cmpd="sng" algn="ctr">
            <a:solidFill>
              <a:schemeClr val="dk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DEFE482-7C98-4268-BB82-EBFBF70D2F64}"/>
              </a:ext>
            </a:extLst>
          </p:cNvPr>
          <p:cNvCxnSpPr>
            <a:cxnSpLocks/>
          </p:cNvCxnSpPr>
          <p:nvPr/>
        </p:nvCxnSpPr>
        <p:spPr>
          <a:xfrm>
            <a:off x="2146893" y="5373216"/>
            <a:ext cx="5846703" cy="5953"/>
          </a:xfrm>
          <a:prstGeom prst="line">
            <a:avLst/>
          </a:prstGeom>
          <a:ln w="28575" cap="flat" cmpd="sng" algn="ctr">
            <a:solidFill>
              <a:schemeClr val="dk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11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화면에 우리가 원하는 문자열을 출력해주는 함수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“ ” </a:t>
            </a:r>
            <a:r>
              <a:rPr lang="ko-KR" altLang="en-US" sz="2000" dirty="0"/>
              <a:t>사이에 있는 글자들을 화면에 출력하겠다는 의미이다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문장 끝 </a:t>
            </a:r>
            <a:r>
              <a:rPr lang="en-US" altLang="ko-KR" sz="2000" dirty="0"/>
              <a:t>\n</a:t>
            </a:r>
            <a:r>
              <a:rPr lang="ko-KR" altLang="en-US" sz="2000" dirty="0"/>
              <a:t>은 문자열 출력 뒤 줄 바꿈 하겠다는 의미이다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AA1C00-1978-4041-9873-3D0EE430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132856"/>
            <a:ext cx="3108176" cy="183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499A95-D3D5-4810-9A8F-D464FE8C908A}"/>
              </a:ext>
            </a:extLst>
          </p:cNvPr>
          <p:cNvSpPr/>
          <p:nvPr/>
        </p:nvSpPr>
        <p:spPr>
          <a:xfrm>
            <a:off x="4727848" y="2996952"/>
            <a:ext cx="2100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86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en-US" altLang="ko-KR" sz="2000" dirty="0"/>
              <a:t>Eclipse</a:t>
            </a:r>
            <a:r>
              <a:rPr lang="ko-KR" altLang="en-US" sz="2000" dirty="0"/>
              <a:t>를 실행 한 뒤 </a:t>
            </a:r>
            <a:r>
              <a:rPr lang="en-US" altLang="ko-KR" sz="2000" dirty="0"/>
              <a:t>File -&gt; New -&gt; C/C++ Project </a:t>
            </a:r>
            <a:r>
              <a:rPr lang="ko-KR" altLang="en-US" sz="2000" dirty="0"/>
              <a:t>클릭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EE4533-1150-461F-AA62-F11EDC69B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2" t="9399" r="52953" b="48189"/>
          <a:stretch/>
        </p:blipFill>
        <p:spPr>
          <a:xfrm>
            <a:off x="1343472" y="1988840"/>
            <a:ext cx="7705265" cy="35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09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en-US" altLang="ko-KR" sz="2000" dirty="0"/>
              <a:t>C Managed Build </a:t>
            </a:r>
            <a:r>
              <a:rPr lang="ko-KR" altLang="en-US" sz="2000" dirty="0"/>
              <a:t>선택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EC8A89-BD91-438E-AB31-F91A3B9C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736967"/>
            <a:ext cx="4752528" cy="451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2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en-US" altLang="ko-KR" sz="2000" dirty="0"/>
              <a:t>Project name </a:t>
            </a:r>
            <a:r>
              <a:rPr lang="ko-KR" altLang="en-US" sz="2000" dirty="0"/>
              <a:t>에 프로젝트 이름 입력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Project type -&gt; Executable -&gt; Empty Project</a:t>
            </a:r>
            <a:r>
              <a:rPr lang="ko-KR" altLang="en-US" sz="2000" dirty="0"/>
              <a:t>클릭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Toolchains -&gt; MinGW GCC </a:t>
            </a:r>
            <a:r>
              <a:rPr lang="ko-KR" altLang="en-US" sz="2000" dirty="0"/>
              <a:t>클릭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Finish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DAD566-04D4-4737-9964-70401B7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355517"/>
            <a:ext cx="4748552" cy="48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26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프로젝트 폴더 우 클릭 </a:t>
            </a:r>
            <a:r>
              <a:rPr lang="en-US" altLang="ko-KR" sz="2000" dirty="0"/>
              <a:t>-&gt; New -&gt; Source File </a:t>
            </a:r>
            <a:r>
              <a:rPr lang="ko-KR" altLang="en-US" sz="2000" dirty="0"/>
              <a:t>클릭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D1A0F-CEE5-4C91-9C24-FA5ECFF4B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4" t="10093" r="60041" b="47200"/>
          <a:stretch/>
        </p:blipFill>
        <p:spPr>
          <a:xfrm>
            <a:off x="2495600" y="1930179"/>
            <a:ext cx="6838477" cy="387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65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en-US" altLang="ko-KR" sz="2000" dirty="0"/>
              <a:t>Source file </a:t>
            </a:r>
            <a:r>
              <a:rPr lang="ko-KR" altLang="en-US" sz="2000" dirty="0"/>
              <a:t>항목에 파일이름</a:t>
            </a:r>
            <a:r>
              <a:rPr lang="en-US" altLang="ko-KR" sz="2000" dirty="0"/>
              <a:t>.c </a:t>
            </a:r>
            <a:r>
              <a:rPr lang="ko-KR" altLang="en-US" sz="2000" dirty="0"/>
              <a:t>형식으로 이름 입력 후 </a:t>
            </a:r>
            <a:r>
              <a:rPr lang="en-US" altLang="ko-KR" sz="2000" dirty="0"/>
              <a:t>Finish </a:t>
            </a:r>
            <a:r>
              <a:rPr lang="ko-KR" altLang="en-US" sz="2000" dirty="0"/>
              <a:t>클릭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A8D29-DA91-4AEB-BDAD-4A4625B6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98" y="1829983"/>
            <a:ext cx="5794406" cy="44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2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프로젝트 생성 및 소스파일이 제대로 생성 된 화면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66368-C31D-4999-9392-36D8EDB9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"/>
          <a:stretch/>
        </p:blipFill>
        <p:spPr>
          <a:xfrm>
            <a:off x="2495600" y="2087464"/>
            <a:ext cx="7175313" cy="32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7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</a:t>
            </a:r>
            <a:r>
              <a:rPr lang="en-US" altLang="ko-KR" dirty="0"/>
              <a:t>C</a:t>
            </a:r>
            <a:r>
              <a:rPr lang="ko-KR" altLang="en-US" dirty="0"/>
              <a:t>언어 코드 작성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아래와 같이 코드를 작성해보세요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5ED4BE-457E-41BA-AADB-E3399082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49" y="1924000"/>
            <a:ext cx="8452803" cy="35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91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</a:t>
            </a:r>
            <a:r>
              <a:rPr lang="en-US" altLang="ko-KR" dirty="0"/>
              <a:t>C</a:t>
            </a:r>
            <a:r>
              <a:rPr lang="ko-KR" altLang="en-US" dirty="0"/>
              <a:t>언어 코드 작성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코드의 키워드</a:t>
            </a:r>
            <a:r>
              <a:rPr lang="en-US" altLang="ko-KR" sz="2000" dirty="0"/>
              <a:t>(#include,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main,</a:t>
            </a:r>
            <a:r>
              <a:rPr lang="ko-KR" altLang="en-US" sz="2000" dirty="0"/>
              <a:t> </a:t>
            </a:r>
            <a:r>
              <a:rPr lang="en-US" altLang="ko-KR" sz="2000" dirty="0"/>
              <a:t>return)</a:t>
            </a:r>
            <a:r>
              <a:rPr lang="ko-KR" altLang="en-US" sz="2000" dirty="0"/>
              <a:t> 색 확인해보기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5ED4BE-457E-41BA-AADB-E3399082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49" y="1924000"/>
            <a:ext cx="8452803" cy="35139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46ABB8-2CBF-47F4-BC44-C37F5B66D83A}"/>
              </a:ext>
            </a:extLst>
          </p:cNvPr>
          <p:cNvSpPr/>
          <p:nvPr/>
        </p:nvSpPr>
        <p:spPr>
          <a:xfrm>
            <a:off x="5664378" y="3562539"/>
            <a:ext cx="1871782" cy="240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3A2EC8-2B00-45E0-AA15-A17C66E5B3CD}"/>
              </a:ext>
            </a:extLst>
          </p:cNvPr>
          <p:cNvSpPr/>
          <p:nvPr/>
        </p:nvSpPr>
        <p:spPr>
          <a:xfrm>
            <a:off x="5663952" y="3959067"/>
            <a:ext cx="1008112" cy="262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14EE4-6532-41A7-9D7E-446690D69F83}"/>
              </a:ext>
            </a:extLst>
          </p:cNvPr>
          <p:cNvSpPr/>
          <p:nvPr/>
        </p:nvSpPr>
        <p:spPr>
          <a:xfrm>
            <a:off x="5976406" y="4797152"/>
            <a:ext cx="1055698" cy="24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Java SE Download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9CC2A-6797-4435-A04C-2B9240E3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2329657"/>
            <a:ext cx="9105900" cy="29908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78202" y="3933056"/>
            <a:ext cx="1005829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2730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</a:t>
            </a:r>
            <a:r>
              <a:rPr lang="en-US" altLang="ko-KR" dirty="0"/>
              <a:t>C</a:t>
            </a:r>
            <a:r>
              <a:rPr lang="ko-KR" altLang="en-US" dirty="0"/>
              <a:t>언어 코드 작성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en-US" altLang="ko-KR" sz="2000" dirty="0"/>
              <a:t>File </a:t>
            </a:r>
            <a:r>
              <a:rPr lang="ko-KR" altLang="en-US" sz="2000" dirty="0"/>
              <a:t>이름 앞에 </a:t>
            </a:r>
            <a:r>
              <a:rPr lang="en-US" altLang="ko-KR" sz="2000" dirty="0"/>
              <a:t>* </a:t>
            </a:r>
            <a:r>
              <a:rPr lang="ko-KR" altLang="en-US" sz="2000" dirty="0"/>
              <a:t>표시는 코드가 수정되었지만 저장되지 않았다는 의미</a:t>
            </a:r>
            <a:r>
              <a:rPr lang="en-US" altLang="ko-KR" sz="2000" dirty="0"/>
              <a:t>!</a:t>
            </a:r>
          </a:p>
          <a:p>
            <a:r>
              <a:rPr lang="en-US" altLang="ko-KR" sz="2000" dirty="0"/>
              <a:t>Ctrl + s </a:t>
            </a:r>
            <a:r>
              <a:rPr lang="ko-KR" altLang="en-US" sz="2000" dirty="0"/>
              <a:t>를 누르거나 저장버튼을 누르면 사라진다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5ED4BE-457E-41BA-AADB-E3399082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7" y="2454472"/>
            <a:ext cx="6600383" cy="24766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E780B-C486-4655-A41C-1856A67F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6" b="-1"/>
          <a:stretch/>
        </p:blipFill>
        <p:spPr>
          <a:xfrm>
            <a:off x="5836165" y="2454472"/>
            <a:ext cx="6164491" cy="24766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C2E15-5952-4BFB-8123-79A44E9BF6A0}"/>
              </a:ext>
            </a:extLst>
          </p:cNvPr>
          <p:cNvSpPr/>
          <p:nvPr/>
        </p:nvSpPr>
        <p:spPr>
          <a:xfrm>
            <a:off x="2999656" y="2454474"/>
            <a:ext cx="864096" cy="239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10B83-E660-49DC-BDE4-5E3447B0BF48}"/>
              </a:ext>
            </a:extLst>
          </p:cNvPr>
          <p:cNvSpPr/>
          <p:nvPr/>
        </p:nvSpPr>
        <p:spPr>
          <a:xfrm>
            <a:off x="8400256" y="2454473"/>
            <a:ext cx="748655" cy="239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">
            <a:extLst>
              <a:ext uri="{FF2B5EF4-FFF2-40B4-BE49-F238E27FC236}">
                <a16:creationId xmlns:a16="http://schemas.microsoft.com/office/drawing/2014/main" id="{B85DE5EF-87F5-4A17-A69E-E5865E64CA6D}"/>
              </a:ext>
            </a:extLst>
          </p:cNvPr>
          <p:cNvSpPr/>
          <p:nvPr/>
        </p:nvSpPr>
        <p:spPr>
          <a:xfrm>
            <a:off x="5159895" y="2015461"/>
            <a:ext cx="2296847" cy="97516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53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프로젝트 빌드 </a:t>
            </a:r>
            <a:r>
              <a:rPr lang="en-US" altLang="ko-KR" sz="2000" dirty="0"/>
              <a:t>: </a:t>
            </a:r>
            <a:r>
              <a:rPr lang="ko-KR" altLang="en-US" sz="2000" dirty="0"/>
              <a:t>코드를 컴파일하여 실행파일 형태로 만드는 것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컴파일</a:t>
            </a:r>
            <a:r>
              <a:rPr lang="en-US" altLang="ko-KR" sz="2000" dirty="0"/>
              <a:t>, </a:t>
            </a:r>
            <a:r>
              <a:rPr lang="ko-KR" altLang="en-US" sz="2000" dirty="0"/>
              <a:t>링크</a:t>
            </a:r>
            <a:r>
              <a:rPr lang="en-US" altLang="ko-KR" sz="2000" dirty="0"/>
              <a:t> </a:t>
            </a:r>
            <a:r>
              <a:rPr lang="ko-KR" altLang="en-US" sz="2000" dirty="0"/>
              <a:t>과정이 포함되어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컴파일과 링크를 개발자가 직접해야 하지만 </a:t>
            </a:r>
            <a:r>
              <a:rPr lang="en-US" altLang="ko-KR" sz="2000" dirty="0"/>
              <a:t>IDE</a:t>
            </a:r>
            <a:r>
              <a:rPr lang="ko-KR" altLang="en-US" sz="2000" dirty="0"/>
              <a:t>는 이러한 과정을 하나의 버튼 혹은 단축키로 한 번에 할 수 있는 환경을 제공한다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코드를 작성 후 저장을 한 뒤 </a:t>
            </a:r>
            <a:r>
              <a:rPr lang="en-US" altLang="ko-KR" sz="2000" dirty="0"/>
              <a:t>Ctrl + b</a:t>
            </a:r>
            <a:r>
              <a:rPr lang="ko-KR" altLang="en-US" sz="2000" dirty="0"/>
              <a:t>를 누르거나 아래와 같은 아이콘을 누르면 프로젝트 빌드를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9256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코드를 작성 후 저장을 한 뒤 </a:t>
            </a:r>
            <a:r>
              <a:rPr lang="en-US" altLang="ko-KR" sz="2000" dirty="0"/>
              <a:t>Ctrl + b</a:t>
            </a:r>
            <a:r>
              <a:rPr lang="ko-KR" altLang="en-US" sz="2000" dirty="0"/>
              <a:t>를 누르거나 </a:t>
            </a:r>
            <a:br>
              <a:rPr lang="en-US" altLang="ko-KR" sz="2000" dirty="0"/>
            </a:br>
            <a:r>
              <a:rPr lang="ko-KR" altLang="en-US" sz="2000" dirty="0"/>
              <a:t>아래와 같은 아이콘을 누르면 프로젝트 빌드를 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F0FC92-67A8-4FCE-B7BB-C893D3AC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988840"/>
            <a:ext cx="7829550" cy="3667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0D9859-BB25-438E-A9FF-A3D1F9E71CF0}"/>
              </a:ext>
            </a:extLst>
          </p:cNvPr>
          <p:cNvSpPr/>
          <p:nvPr/>
        </p:nvSpPr>
        <p:spPr>
          <a:xfrm>
            <a:off x="7968208" y="2420888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90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빌드에 성공하면 아래와 같은 화면이 나타난다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62A8C5-DD5E-46F7-B5CB-6C5299236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8"/>
          <a:stretch/>
        </p:blipFill>
        <p:spPr>
          <a:xfrm>
            <a:off x="2711624" y="1669271"/>
            <a:ext cx="5816381" cy="45636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64888F-B231-4090-AF47-61A137BD40FC}"/>
              </a:ext>
            </a:extLst>
          </p:cNvPr>
          <p:cNvSpPr/>
          <p:nvPr/>
        </p:nvSpPr>
        <p:spPr>
          <a:xfrm>
            <a:off x="2711624" y="2060848"/>
            <a:ext cx="100811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F86715-2862-4EB4-841A-5E7F6CF58290}"/>
              </a:ext>
            </a:extLst>
          </p:cNvPr>
          <p:cNvSpPr/>
          <p:nvPr/>
        </p:nvSpPr>
        <p:spPr>
          <a:xfrm>
            <a:off x="4655840" y="5920282"/>
            <a:ext cx="2232248" cy="245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88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빌드에 성공한 후 </a:t>
            </a:r>
            <a:r>
              <a:rPr lang="en-US" altLang="ko-KR" sz="2000" dirty="0"/>
              <a:t>Ctrl + F11 </a:t>
            </a:r>
            <a:r>
              <a:rPr lang="ko-KR" altLang="en-US" sz="2000" dirty="0"/>
              <a:t>을 누르거나</a:t>
            </a:r>
            <a:br>
              <a:rPr lang="en-US" altLang="ko-KR" sz="2000" dirty="0"/>
            </a:br>
            <a:r>
              <a:rPr lang="ko-KR" altLang="en-US" sz="2000" dirty="0"/>
              <a:t>아래와 같은 버튼 누르면 프로그램 실행 결과가 표시된다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660188-5DFD-4BA8-91A6-7F45B85F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971326"/>
            <a:ext cx="4948610" cy="43201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4FFC59-E6A5-4BFE-8FAF-443F4D35A979}"/>
              </a:ext>
            </a:extLst>
          </p:cNvPr>
          <p:cNvSpPr/>
          <p:nvPr/>
        </p:nvSpPr>
        <p:spPr>
          <a:xfrm>
            <a:off x="3431704" y="2492896"/>
            <a:ext cx="262423" cy="247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9EE1DE-36CA-429B-BEF7-099F4F5DC495}"/>
              </a:ext>
            </a:extLst>
          </p:cNvPr>
          <p:cNvSpPr/>
          <p:nvPr/>
        </p:nvSpPr>
        <p:spPr>
          <a:xfrm>
            <a:off x="4880039" y="5949280"/>
            <a:ext cx="2872145" cy="299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05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빌드에 실패하면 아래와 같은 화면이 나타난다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766765-65AE-41A6-BBB1-3675FC0F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1" y="1962900"/>
            <a:ext cx="5760640" cy="43696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6265D6-6BD3-4EA8-BFCC-4D9785D3C732}"/>
              </a:ext>
            </a:extLst>
          </p:cNvPr>
          <p:cNvSpPr/>
          <p:nvPr/>
        </p:nvSpPr>
        <p:spPr>
          <a:xfrm>
            <a:off x="3215681" y="2276872"/>
            <a:ext cx="823595" cy="791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6C7437-9082-4DE8-B80A-AC2AC308092B}"/>
              </a:ext>
            </a:extLst>
          </p:cNvPr>
          <p:cNvSpPr/>
          <p:nvPr/>
        </p:nvSpPr>
        <p:spPr>
          <a:xfrm>
            <a:off x="5015880" y="3462026"/>
            <a:ext cx="1941997" cy="43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141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이용한 프로젝트 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빌드에 실패하면 빨간 줄이 뜨는 부분을 우선적으로 확인한다</a:t>
            </a:r>
            <a:endParaRPr lang="en-US" altLang="ko-KR" sz="2000" dirty="0"/>
          </a:p>
          <a:p>
            <a:r>
              <a:rPr lang="en-US" altLang="ko-KR" sz="2000" dirty="0"/>
              <a:t>Problems -&gt; Errors</a:t>
            </a:r>
            <a:r>
              <a:rPr lang="ko-KR" altLang="en-US" sz="2000" dirty="0"/>
              <a:t>를 더블클릭 </a:t>
            </a:r>
            <a:r>
              <a:rPr lang="en-US" altLang="ko-KR" sz="2000" dirty="0"/>
              <a:t>-&gt; </a:t>
            </a:r>
            <a:r>
              <a:rPr lang="ko-KR" altLang="en-US" sz="2000" dirty="0"/>
              <a:t>에러의 위치를 확인할 수 있다</a:t>
            </a:r>
            <a:endParaRPr lang="en-US" altLang="ko-KR" sz="2000" dirty="0"/>
          </a:p>
          <a:p>
            <a:r>
              <a:rPr lang="en-US" altLang="ko-KR" sz="2000" dirty="0"/>
              <a:t>Location </a:t>
            </a:r>
            <a:r>
              <a:rPr lang="ko-KR" altLang="en-US" sz="2000" dirty="0"/>
              <a:t>항목에 표시되는 </a:t>
            </a:r>
            <a:r>
              <a:rPr lang="en-US" altLang="ko-KR" sz="2000" dirty="0"/>
              <a:t>line</a:t>
            </a:r>
            <a:r>
              <a:rPr lang="ko-KR" altLang="en-US" sz="2000" dirty="0"/>
              <a:t>의 위쪽 혹은 아래쪽에서 에러가 발생했을 확률이 높다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845AE-49DA-4516-A010-28C9A8B4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46" y="2708920"/>
            <a:ext cx="8917118" cy="22322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34CE78-44FE-4F94-9807-18D0BF61944F}"/>
              </a:ext>
            </a:extLst>
          </p:cNvPr>
          <p:cNvSpPr/>
          <p:nvPr/>
        </p:nvSpPr>
        <p:spPr>
          <a:xfrm>
            <a:off x="7464152" y="3789040"/>
            <a:ext cx="1080120" cy="26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180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scanf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사용자가 데이터 입력을 위해 사용하는 함수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“ ” </a:t>
            </a:r>
            <a:r>
              <a:rPr lang="ko-KR" altLang="en-US" sz="2000" dirty="0"/>
              <a:t>사이에 형식지정과 일치하는 형식의 데이터를 입력 받겠다는 의미</a:t>
            </a:r>
            <a:endParaRPr lang="en-US" altLang="ko-KR" sz="2000" dirty="0"/>
          </a:p>
          <a:p>
            <a:r>
              <a:rPr lang="en-US" altLang="ko-KR" sz="2000" dirty="0"/>
              <a:t>“ “ </a:t>
            </a:r>
            <a:r>
              <a:rPr lang="ko-KR" altLang="en-US" sz="2000" dirty="0"/>
              <a:t>뒤에 오는 변수는 </a:t>
            </a:r>
            <a:r>
              <a:rPr lang="ko-KR" altLang="en-US" sz="2000" dirty="0">
                <a:solidFill>
                  <a:srgbClr val="FF0000"/>
                </a:solidFill>
              </a:rPr>
              <a:t>변수 명 앞에 </a:t>
            </a:r>
            <a:r>
              <a:rPr lang="en-US" altLang="ko-KR" sz="2000" dirty="0">
                <a:solidFill>
                  <a:srgbClr val="FF0000"/>
                </a:solidFill>
              </a:rPr>
              <a:t>&amp; </a:t>
            </a:r>
            <a:r>
              <a:rPr lang="ko-KR" altLang="en-US" sz="2000" dirty="0">
                <a:solidFill>
                  <a:srgbClr val="FF0000"/>
                </a:solidFill>
              </a:rPr>
              <a:t>기호를 붙여줘야 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0674395-BCB0-41CC-83B6-4EAA748CA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/>
          <a:stretch/>
        </p:blipFill>
        <p:spPr bwMode="auto">
          <a:xfrm>
            <a:off x="4223792" y="1772816"/>
            <a:ext cx="2448272" cy="230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3B5D02-41AD-4983-AD7E-9C2F2E9706A7}"/>
              </a:ext>
            </a:extLst>
          </p:cNvPr>
          <p:cNvSpPr/>
          <p:nvPr/>
        </p:nvSpPr>
        <p:spPr>
          <a:xfrm>
            <a:off x="4583832" y="306896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25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scanf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사용자가 데이터 입력을 위해 사용하는 함수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“ ” </a:t>
            </a:r>
            <a:r>
              <a:rPr lang="ko-KR" altLang="en-US" sz="2000" dirty="0"/>
              <a:t>사이에 형식지정과 일치하는 형식의 데이터를 입력 받겠다는 의미</a:t>
            </a:r>
            <a:endParaRPr lang="en-US" altLang="ko-KR" sz="2000" dirty="0"/>
          </a:p>
          <a:p>
            <a:r>
              <a:rPr lang="en-US" altLang="ko-KR" sz="2000" dirty="0"/>
              <a:t>“ “ </a:t>
            </a:r>
            <a:r>
              <a:rPr lang="ko-KR" altLang="en-US" sz="2000" dirty="0"/>
              <a:t>뒤에 오는 변수는 </a:t>
            </a:r>
            <a:r>
              <a:rPr lang="ko-KR" altLang="en-US" sz="2000" dirty="0">
                <a:solidFill>
                  <a:srgbClr val="FF0000"/>
                </a:solidFill>
              </a:rPr>
              <a:t>변수 명 앞에 </a:t>
            </a:r>
            <a:r>
              <a:rPr lang="en-US" altLang="ko-KR" sz="2000" dirty="0">
                <a:solidFill>
                  <a:srgbClr val="FF0000"/>
                </a:solidFill>
              </a:rPr>
              <a:t>&amp; </a:t>
            </a:r>
            <a:r>
              <a:rPr lang="ko-KR" altLang="en-US" sz="2000" dirty="0">
                <a:solidFill>
                  <a:srgbClr val="FF0000"/>
                </a:solidFill>
              </a:rPr>
              <a:t>기호를 붙여줘야 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0674395-BCB0-41CC-83B6-4EAA748CA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/>
          <a:stretch/>
        </p:blipFill>
        <p:spPr bwMode="auto">
          <a:xfrm>
            <a:off x="4223792" y="1772816"/>
            <a:ext cx="2448272" cy="230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3B5D02-41AD-4983-AD7E-9C2F2E9706A7}"/>
              </a:ext>
            </a:extLst>
          </p:cNvPr>
          <p:cNvSpPr/>
          <p:nvPr/>
        </p:nvSpPr>
        <p:spPr>
          <a:xfrm>
            <a:off x="4583832" y="306896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10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입력을 받아서 계산하는 프로그램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18279ED-390C-48A3-B3CC-9D23D66F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784" y="1268760"/>
            <a:ext cx="4245446" cy="479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DA84EA-1C45-492D-80D9-61F7DB4F9AF1}"/>
              </a:ext>
            </a:extLst>
          </p:cNvPr>
          <p:cNvSpPr/>
          <p:nvPr/>
        </p:nvSpPr>
        <p:spPr>
          <a:xfrm>
            <a:off x="4734358" y="2635689"/>
            <a:ext cx="3368597" cy="217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E84DEAF-150D-4797-89D5-7D1D1F08652D}"/>
              </a:ext>
            </a:extLst>
          </p:cNvPr>
          <p:cNvSpPr txBox="1"/>
          <p:nvPr/>
        </p:nvSpPr>
        <p:spPr>
          <a:xfrm>
            <a:off x="1608664" y="1877477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항상 입력 받을 데이터가 무엇인지 명시하는 것이 좋다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835BF3-ABA7-4903-B516-28B27EB59836}"/>
              </a:ext>
            </a:extLst>
          </p:cNvPr>
          <p:cNvSpPr/>
          <p:nvPr/>
        </p:nvSpPr>
        <p:spPr>
          <a:xfrm>
            <a:off x="4736425" y="2996952"/>
            <a:ext cx="2007647" cy="204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EC1F1025-1E7F-4675-AB24-42686ACBE086}"/>
              </a:ext>
            </a:extLst>
          </p:cNvPr>
          <p:cNvSpPr txBox="1"/>
          <p:nvPr/>
        </p:nvSpPr>
        <p:spPr>
          <a:xfrm>
            <a:off x="8506430" y="2710661"/>
            <a:ext cx="2414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입력 받는다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형식지정자를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297E8E-E7B4-44C3-B493-B04CF010DCD3}"/>
              </a:ext>
            </a:extLst>
          </p:cNvPr>
          <p:cNvCxnSpPr>
            <a:stCxn id="12" idx="3"/>
          </p:cNvCxnSpPr>
          <p:nvPr/>
        </p:nvCxnSpPr>
        <p:spPr>
          <a:xfrm flipV="1">
            <a:off x="6744072" y="3077806"/>
            <a:ext cx="1656184" cy="21543"/>
          </a:xfrm>
          <a:prstGeom prst="line">
            <a:avLst/>
          </a:prstGeom>
          <a:ln>
            <a:solidFill>
              <a:srgbClr val="002D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0A04FDD-F2C5-42AB-AA32-B6B3D29EF9FB}"/>
              </a:ext>
            </a:extLst>
          </p:cNvPr>
          <p:cNvCxnSpPr>
            <a:cxnSpLocks/>
          </p:cNvCxnSpPr>
          <p:nvPr/>
        </p:nvCxnSpPr>
        <p:spPr>
          <a:xfrm>
            <a:off x="3402535" y="2639915"/>
            <a:ext cx="1265548" cy="67717"/>
          </a:xfrm>
          <a:prstGeom prst="line">
            <a:avLst/>
          </a:prstGeom>
          <a:ln>
            <a:solidFill>
              <a:srgbClr val="002D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36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Downloads</a:t>
            </a:r>
            <a:r>
              <a:rPr lang="ko-KR" altLang="en-US" dirty="0"/>
              <a:t>탭의 </a:t>
            </a:r>
            <a:r>
              <a:rPr lang="en-US" altLang="ko-KR" dirty="0"/>
              <a:t>DOWNLOAD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4F446E-F90B-43E7-A9F0-43A45960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72816"/>
            <a:ext cx="5010150" cy="4572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35760" y="2420888"/>
            <a:ext cx="1512168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34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입력을 받아서 계산하는 프로그램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56697C6-097F-4AE0-9300-93DC51B0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/>
              <a:t>주의</a:t>
            </a:r>
            <a:r>
              <a:rPr lang="en-US" altLang="ko-KR" sz="2000" dirty="0"/>
              <a:t>) </a:t>
            </a:r>
            <a:r>
              <a:rPr lang="en-US" altLang="ko-KR" sz="2000" dirty="0" err="1"/>
              <a:t>Printf</a:t>
            </a:r>
            <a:r>
              <a:rPr lang="ko-KR" altLang="en-US" sz="2000" dirty="0"/>
              <a:t>를 확실히 실행시켜 주는 함수</a:t>
            </a:r>
            <a:br>
              <a:rPr lang="en-US" altLang="ko-KR" sz="2000" dirty="0"/>
            </a:br>
            <a:r>
              <a:rPr lang="ko-KR" altLang="en-US" sz="2000" dirty="0"/>
              <a:t>안 쓸 경우 화면에 아무것도 뜨지 않은 채로 입력만 기다리게 될 수 있다</a:t>
            </a:r>
            <a:endParaRPr lang="en-US" altLang="ko-KR" sz="2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A2BC940-4746-43D7-9400-BD1DECC8F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0" b="63299"/>
          <a:stretch/>
        </p:blipFill>
        <p:spPr bwMode="auto">
          <a:xfrm>
            <a:off x="3973277" y="1157801"/>
            <a:ext cx="4245446" cy="39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39C527-41E7-47A6-985C-9082CDD4820F}"/>
              </a:ext>
            </a:extLst>
          </p:cNvPr>
          <p:cNvSpPr/>
          <p:nvPr/>
        </p:nvSpPr>
        <p:spPr>
          <a:xfrm>
            <a:off x="4775525" y="1340768"/>
            <a:ext cx="1428614" cy="217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D993D0A-E191-4972-BD98-0D1749B13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2713062"/>
            <a:ext cx="314325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1120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입력을 받아서 계산하는 프로그램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이러한 방식도 가능 </a:t>
            </a:r>
            <a:br>
              <a:rPr lang="en-US" altLang="ko-KR" sz="2000" dirty="0"/>
            </a:br>
            <a:r>
              <a:rPr lang="ko-KR" altLang="en-US" sz="2000" dirty="0"/>
              <a:t>이 방식을 추천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0B6E343-3818-42FF-B035-E293D0C5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208" y="1482100"/>
            <a:ext cx="4926136" cy="446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BAB18F-F9DB-4192-9111-99601397823A}"/>
              </a:ext>
            </a:extLst>
          </p:cNvPr>
          <p:cNvSpPr/>
          <p:nvPr/>
        </p:nvSpPr>
        <p:spPr>
          <a:xfrm>
            <a:off x="5015880" y="2420888"/>
            <a:ext cx="3672408" cy="540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769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7752" y="1268760"/>
            <a:ext cx="10534649" cy="4824413"/>
          </a:xfrm>
        </p:spPr>
        <p:txBody>
          <a:bodyPr/>
          <a:lstStyle/>
          <a:p>
            <a:r>
              <a:rPr lang="ko-KR" altLang="en-US" sz="2000" dirty="0"/>
              <a:t>화면에 새로운 줄을 만드는데 사용되는 특수한 기호를 사용하여 학번과 이름 출력하기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“</a:t>
            </a:r>
            <a:r>
              <a:rPr lang="ko-KR" altLang="en-US" sz="2000" dirty="0"/>
              <a:t>사과</a:t>
            </a:r>
            <a:r>
              <a:rPr lang="en-US" altLang="ko-KR" sz="2000" dirty="0"/>
              <a:t>”, “</a:t>
            </a:r>
            <a:r>
              <a:rPr lang="ko-KR" altLang="en-US" sz="2000" dirty="0"/>
              <a:t>오렌지“</a:t>
            </a:r>
            <a:r>
              <a:rPr lang="en-US" altLang="ko-KR" sz="2000" dirty="0"/>
              <a:t>, “</a:t>
            </a:r>
            <a:r>
              <a:rPr lang="ko-KR" altLang="en-US" sz="2000" dirty="0"/>
              <a:t>포도</a:t>
            </a:r>
            <a:r>
              <a:rPr lang="en-US" altLang="ko-KR" sz="2000" dirty="0"/>
              <a:t>”</a:t>
            </a:r>
            <a:r>
              <a:rPr lang="ko-KR" altLang="en-US" sz="2000" dirty="0"/>
              <a:t>를 한 줄에 하나씩 출력하는 프로그램 작성하기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구구단 </a:t>
            </a:r>
            <a:r>
              <a:rPr lang="en-US" altLang="ko-KR" sz="2000" dirty="0"/>
              <a:t>3</a:t>
            </a:r>
            <a:r>
              <a:rPr lang="ko-KR" altLang="en-US" sz="2000" dirty="0"/>
              <a:t>단 전체를 출력하는 프로그램 작성하기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127AD2-8512-4882-9337-DC2BC72B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3680966"/>
            <a:ext cx="3412340" cy="1116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F94348-6903-484C-9945-B3C2997D7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680966"/>
            <a:ext cx="3501760" cy="1116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7A3B5E-8BC8-42CF-B16B-4AEDAFD00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3212976"/>
            <a:ext cx="2530469" cy="22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16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335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9814" y="1412876"/>
            <a:ext cx="8178675" cy="4824413"/>
          </a:xfrm>
        </p:spPr>
        <p:txBody>
          <a:bodyPr/>
          <a:lstStyle/>
          <a:p>
            <a:r>
              <a:rPr lang="en-US" altLang="ko-KR" dirty="0"/>
              <a:t>32bit </a:t>
            </a:r>
            <a:r>
              <a:rPr lang="ko-KR" altLang="en-US" dirty="0"/>
              <a:t>버전일 경우 하단의 </a:t>
            </a:r>
            <a:r>
              <a:rPr lang="en-US" altLang="ko-KR" dirty="0"/>
              <a:t>8 </a:t>
            </a:r>
            <a:r>
              <a:rPr lang="ko-KR" altLang="en-US" dirty="0"/>
              <a:t>버전 다운로드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9365D-7F02-4303-8378-30C22F7BA894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7AED07-A050-4012-AE80-A16319C0AD18}"/>
              </a:ext>
            </a:extLst>
          </p:cNvPr>
          <p:cNvGrpSpPr/>
          <p:nvPr/>
        </p:nvGrpSpPr>
        <p:grpSpPr>
          <a:xfrm>
            <a:off x="3143672" y="1916832"/>
            <a:ext cx="4896544" cy="4320457"/>
            <a:chOff x="3215680" y="2204863"/>
            <a:chExt cx="3322749" cy="38164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38F8B9-2274-45AE-8E95-50F11360A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1" t="7544" r="64231" b="4853"/>
            <a:stretch/>
          </p:blipFill>
          <p:spPr>
            <a:xfrm>
              <a:off x="3215680" y="2204863"/>
              <a:ext cx="3322749" cy="381642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746340" y="4221089"/>
              <a:ext cx="79208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7557571"/>
      </p:ext>
    </p:extLst>
  </p:cSld>
  <p:clrMapOvr>
    <a:masterClrMapping/>
  </p:clrMapOvr>
</p:sld>
</file>

<file path=ppt/theme/theme1.xml><?xml version="1.0" encoding="utf-8"?>
<a:theme xmlns:a="http://schemas.openxmlformats.org/drawingml/2006/main" name="봄의 수채화">
  <a:themeElements>
    <a:clrScheme name="봄의 수채화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봄의 수채화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+mj-lt"/>
          </a:defRPr>
        </a:defPPr>
      </a:lstStyle>
    </a:txDef>
  </a:objectDefaults>
  <a:extraClrSchemeLst>
    <a:extraClrScheme>
      <a:clrScheme name="봄의 수채화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봄의 수채화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2912</TotalTime>
  <Words>1641</Words>
  <Application>Microsoft Office PowerPoint</Application>
  <PresentationFormat>와이드스크린</PresentationFormat>
  <Paragraphs>490</Paragraphs>
  <Slides>83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2" baseType="lpstr">
      <vt:lpstr>굴림</vt:lpstr>
      <vt:lpstr>맑은 고딕</vt:lpstr>
      <vt:lpstr>Arial</vt:lpstr>
      <vt:lpstr>Arial Black</vt:lpstr>
      <vt:lpstr>Book Antiqua</vt:lpstr>
      <vt:lpstr>Comic Sans MS</vt:lpstr>
      <vt:lpstr>Times New Roman</vt:lpstr>
      <vt:lpstr>Wingdings</vt:lpstr>
      <vt:lpstr>봄의 수채화</vt:lpstr>
      <vt:lpstr>ORIENTATION</vt:lpstr>
      <vt:lpstr>컴퓨터 개론 및 실습</vt:lpstr>
      <vt:lpstr>1. System Architecture 확인</vt:lpstr>
      <vt:lpstr>1. System Architecture 확인</vt:lpstr>
      <vt:lpstr>1. System Architecture 확인</vt:lpstr>
      <vt:lpstr>2. Java 설치</vt:lpstr>
      <vt:lpstr>2. Java 설치</vt:lpstr>
      <vt:lpstr>2. Java 설치</vt:lpstr>
      <vt:lpstr>2. Java 설치</vt:lpstr>
      <vt:lpstr>2. Java 설치</vt:lpstr>
      <vt:lpstr>2. Java 설치</vt:lpstr>
      <vt:lpstr>2. Java 설치</vt:lpstr>
      <vt:lpstr>2. Java 설치</vt:lpstr>
      <vt:lpstr>2. Java 설치</vt:lpstr>
      <vt:lpstr>2. Java 설치</vt:lpstr>
      <vt:lpstr>2. Java 설치</vt:lpstr>
      <vt:lpstr>2. Java 설치</vt:lpstr>
      <vt:lpstr>2. Java 설치</vt:lpstr>
      <vt:lpstr>2. Java 설치</vt:lpstr>
      <vt:lpstr>2. Java 설치 ( Window 10 ver)</vt:lpstr>
      <vt:lpstr>2. Java 설치( Window 7 ver)</vt:lpstr>
      <vt:lpstr>2. Java 설치</vt:lpstr>
      <vt:lpstr>2. Java 설치 확인 및 설치</vt:lpstr>
      <vt:lpstr>3. Eclipse CDT 다운로드 및 설치</vt:lpstr>
      <vt:lpstr>3. Eclipse CDT 다운로드 및 설치</vt:lpstr>
      <vt:lpstr>3. Eclipse CDT 다운로드 및 설치</vt:lpstr>
      <vt:lpstr>3. Eclipse CDT 다운로드 및 설치</vt:lpstr>
      <vt:lpstr>3. Eclipse CDT 다운로드 및 설치</vt:lpstr>
      <vt:lpstr>3. Eclipse CDT 다운로드 및 설치</vt:lpstr>
      <vt:lpstr>3. Eclipse CDT 다운로드 및 설치</vt:lpstr>
      <vt:lpstr>3. Eclipse CDT 다운로드 및 설치</vt:lpstr>
      <vt:lpstr>3. Eclipse CDT 다운로드 및 설치</vt:lpstr>
      <vt:lpstr>3. Eclipse CDT 다운로드 및 설치</vt:lpstr>
      <vt:lpstr>4. MinGW 설치</vt:lpstr>
      <vt:lpstr>4. MinGW 설치</vt:lpstr>
      <vt:lpstr>4. MinGW 설치</vt:lpstr>
      <vt:lpstr>4. MinGW 설치</vt:lpstr>
      <vt:lpstr>4. MinGW 설치</vt:lpstr>
      <vt:lpstr>4. MinGW 설치</vt:lpstr>
      <vt:lpstr>4. MinGW 설치</vt:lpstr>
      <vt:lpstr>4. MinGW 설치</vt:lpstr>
      <vt:lpstr>4. MinGW 설치</vt:lpstr>
      <vt:lpstr>4. MinGW 설치</vt:lpstr>
      <vt:lpstr>4. MinGW 설치</vt:lpstr>
      <vt:lpstr>4. MinGW 설치</vt:lpstr>
      <vt:lpstr>5. Eclipse 설정</vt:lpstr>
      <vt:lpstr>5. Eclipse 설정</vt:lpstr>
      <vt:lpstr>5. Eclipse 설정</vt:lpstr>
      <vt:lpstr>6. C Project 생성</vt:lpstr>
      <vt:lpstr>6. C Project 생성</vt:lpstr>
      <vt:lpstr>7. C 프로그램 작성</vt:lpstr>
      <vt:lpstr>7. C 프로그램 작성</vt:lpstr>
      <vt:lpstr>7. C 프로그램 작성</vt:lpstr>
      <vt:lpstr>7. C 프로그램 작성</vt:lpstr>
      <vt:lpstr>레포트 </vt:lpstr>
      <vt:lpstr>주의사항 </vt:lpstr>
      <vt:lpstr>C언어 프로그램의 구조</vt:lpstr>
      <vt:lpstr>헤더 파일</vt:lpstr>
      <vt:lpstr>메인 함수</vt:lpstr>
      <vt:lpstr>함수의 간략한 설명</vt:lpstr>
      <vt:lpstr>printf 함수</vt:lpstr>
      <vt:lpstr>Eclipse를 이용한 프로젝트 생성</vt:lpstr>
      <vt:lpstr>Eclipse를 이용한 프로젝트 생성</vt:lpstr>
      <vt:lpstr>Eclipse를 이용한 프로젝트 생성</vt:lpstr>
      <vt:lpstr>Eclipse를 이용한 프로젝트 생성</vt:lpstr>
      <vt:lpstr>Eclipse를 이용한 프로젝트 생성</vt:lpstr>
      <vt:lpstr>Eclipse를 이용한 프로젝트 생성</vt:lpstr>
      <vt:lpstr>Eclipse를 이용한 C언어 코드 작성 </vt:lpstr>
      <vt:lpstr>Eclipse를 이용한 C언어 코드 작성 </vt:lpstr>
      <vt:lpstr>Eclipse를 이용한 C언어 코드 작성 </vt:lpstr>
      <vt:lpstr>Eclipse를 이용한 프로젝트 빌드</vt:lpstr>
      <vt:lpstr>Eclipse를 이용한 프로젝트 빌드</vt:lpstr>
      <vt:lpstr>Eclipse를 이용한 프로젝트 빌드</vt:lpstr>
      <vt:lpstr>Eclipse를 이용한 프로젝트 빌드</vt:lpstr>
      <vt:lpstr>Eclipse를 이용한 프로젝트 빌드</vt:lpstr>
      <vt:lpstr>Eclipse를 이용한 프로젝트 빌드</vt:lpstr>
      <vt:lpstr>scanf 함수</vt:lpstr>
      <vt:lpstr>scanf 함수</vt:lpstr>
      <vt:lpstr>입력을 받아서 계산하는 프로그램 실습</vt:lpstr>
      <vt:lpstr>입력을 받아서 계산하는 프로그램 실습</vt:lpstr>
      <vt:lpstr>입력을 받아서 계산하는 프로그램 실습</vt:lpstr>
      <vt:lpstr>실습</vt:lpstr>
      <vt:lpstr>Q&amp;A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 Security</dc:title>
  <dc:creator>Jongwuk Lee</dc:creator>
  <cp:lastModifiedBy>tina</cp:lastModifiedBy>
  <cp:revision>283</cp:revision>
  <dcterms:created xsi:type="dcterms:W3CDTF">2006-02-20T18:05:16Z</dcterms:created>
  <dcterms:modified xsi:type="dcterms:W3CDTF">2019-03-11T02:44:08Z</dcterms:modified>
</cp:coreProperties>
</file>